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6" r:id="rId2"/>
    <p:sldId id="270" r:id="rId3"/>
    <p:sldId id="275" r:id="rId4"/>
    <p:sldId id="272" r:id="rId5"/>
  </p:sldIdLst>
  <p:sldSz cx="6858000" cy="9906000" type="A4"/>
  <p:notesSz cx="6735763" cy="98679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DD7F5"/>
    <a:srgbClr val="FB99E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autoAdjust="0"/>
    <p:restoredTop sz="94660"/>
  </p:normalViewPr>
  <p:slideViewPr>
    <p:cSldViewPr snapToGrid="0">
      <p:cViewPr>
        <p:scale>
          <a:sx n="100" d="100"/>
          <a:sy n="100" d="100"/>
        </p:scale>
        <p:origin x="848" y="-2780"/>
      </p:cViewPr>
      <p:guideLst/>
    </p:cSldViewPr>
  </p:slideViewPr>
  <p:notesTextViewPr>
    <p:cViewPr>
      <p:scale>
        <a:sx n="1" d="1"/>
        <a:sy n="1" d="1"/>
      </p:scale>
      <p:origin x="0" y="0"/>
    </p:cViewPr>
  </p:notesTextViewPr>
  <p:sorterViewPr>
    <p:cViewPr>
      <p:scale>
        <a:sx n="100" d="100"/>
        <a:sy n="100" d="100"/>
      </p:scale>
      <p:origin x="0" y="-33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2978158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1515056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12706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1127962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50262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3116427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263112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189143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510071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3011039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7EC5481-10D0-4F1F-95AD-00D4CDC49E0A}" type="datetimeFigureOut">
              <a:rPr kumimoji="1" lang="ja-JP" altLang="en-US" smtClean="0"/>
              <a:t>2020/3/2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4017816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7EC5481-10D0-4F1F-95AD-00D4CDC49E0A}" type="datetimeFigureOut">
              <a:rPr kumimoji="1" lang="ja-JP" altLang="en-US" smtClean="0"/>
              <a:t>2020/3/2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041932D-92B6-4E62-ACE5-53E75A10CFB5}" type="slidenum">
              <a:rPr kumimoji="1" lang="ja-JP" altLang="en-US" smtClean="0"/>
              <a:t>‹#›</a:t>
            </a:fld>
            <a:endParaRPr kumimoji="1" lang="ja-JP" altLang="en-US"/>
          </a:p>
        </p:txBody>
      </p:sp>
    </p:spTree>
    <p:extLst>
      <p:ext uri="{BB962C8B-B14F-4D97-AF65-F5344CB8AC3E}">
        <p14:creationId xmlns:p14="http://schemas.microsoft.com/office/powerpoint/2010/main" val="1767648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図 35">
            <a:extLst>
              <a:ext uri="{FF2B5EF4-FFF2-40B4-BE49-F238E27FC236}">
                <a16:creationId xmlns:a16="http://schemas.microsoft.com/office/drawing/2014/main" id="{91256E3A-ECF2-47D3-B2E6-628B044B0E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312"/>
            <a:ext cx="6869010" cy="9921312"/>
          </a:xfrm>
          <a:prstGeom prst="rect">
            <a:avLst/>
          </a:prstGeom>
        </p:spPr>
      </p:pic>
      <p:sp>
        <p:nvSpPr>
          <p:cNvPr id="29" name="テキスト ボックス 28">
            <a:extLst>
              <a:ext uri="{FF2B5EF4-FFF2-40B4-BE49-F238E27FC236}">
                <a16:creationId xmlns:a16="http://schemas.microsoft.com/office/drawing/2014/main" id="{C7D5C882-FFCE-41DC-B919-1DF668BA14F0}"/>
              </a:ext>
            </a:extLst>
          </p:cNvPr>
          <p:cNvSpPr txBox="1"/>
          <p:nvPr/>
        </p:nvSpPr>
        <p:spPr>
          <a:xfrm>
            <a:off x="849943" y="6750535"/>
            <a:ext cx="5111672" cy="369332"/>
          </a:xfrm>
          <a:prstGeom prst="rect">
            <a:avLst/>
          </a:prstGeom>
          <a:solidFill>
            <a:schemeClr val="accent2">
              <a:lumMod val="40000"/>
              <a:lumOff val="6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rPr>
              <a:t>～「校区内連携モデル」を実践した学校の声～</a:t>
            </a:r>
          </a:p>
        </p:txBody>
      </p:sp>
      <p:sp>
        <p:nvSpPr>
          <p:cNvPr id="2" name="スクロール: 横 1">
            <a:extLst>
              <a:ext uri="{FF2B5EF4-FFF2-40B4-BE49-F238E27FC236}">
                <a16:creationId xmlns:a16="http://schemas.microsoft.com/office/drawing/2014/main" id="{3FBC31B6-4862-45CD-B7AD-C2CA34A1F54D}"/>
              </a:ext>
            </a:extLst>
          </p:cNvPr>
          <p:cNvSpPr/>
          <p:nvPr/>
        </p:nvSpPr>
        <p:spPr>
          <a:xfrm>
            <a:off x="423231" y="9234738"/>
            <a:ext cx="6010549" cy="635312"/>
          </a:xfrm>
          <a:prstGeom prst="horizontalScroll">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rPr>
              <a:t>まずは、スタートすることが大切です！</a:t>
            </a:r>
          </a:p>
        </p:txBody>
      </p:sp>
      <p:grpSp>
        <p:nvGrpSpPr>
          <p:cNvPr id="18" name="グループ化 17">
            <a:extLst>
              <a:ext uri="{FF2B5EF4-FFF2-40B4-BE49-F238E27FC236}">
                <a16:creationId xmlns:a16="http://schemas.microsoft.com/office/drawing/2014/main" id="{E21C6F88-8F8E-4BA9-ADFF-9EFC3E77E68B}"/>
              </a:ext>
            </a:extLst>
          </p:cNvPr>
          <p:cNvGrpSpPr/>
          <p:nvPr/>
        </p:nvGrpSpPr>
        <p:grpSpPr>
          <a:xfrm>
            <a:off x="455698" y="7153856"/>
            <a:ext cx="6468996" cy="1495112"/>
            <a:chOff x="455698" y="7750756"/>
            <a:chExt cx="6468996" cy="1495112"/>
          </a:xfrm>
        </p:grpSpPr>
        <p:sp>
          <p:nvSpPr>
            <p:cNvPr id="3" name="吹き出し: 角を丸めた四角形 2">
              <a:extLst>
                <a:ext uri="{FF2B5EF4-FFF2-40B4-BE49-F238E27FC236}">
                  <a16:creationId xmlns:a16="http://schemas.microsoft.com/office/drawing/2014/main" id="{F9EAC5EF-D0AC-4B80-BAF0-1F7E582DD43B}"/>
                </a:ext>
              </a:extLst>
            </p:cNvPr>
            <p:cNvSpPr/>
            <p:nvPr/>
          </p:nvSpPr>
          <p:spPr>
            <a:xfrm>
              <a:off x="455698" y="7752943"/>
              <a:ext cx="2364718" cy="668702"/>
            </a:xfrm>
            <a:prstGeom prst="wedgeRoundRectCallout">
              <a:avLst>
                <a:gd name="adj1" fmla="val 53467"/>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学校の実態を踏まえ、このモデルを参考に小中連携をスタートすることができ、次年度以降も継続性していける枠組みが整ったことは大きな成果です。</a:t>
              </a:r>
            </a:p>
          </p:txBody>
        </p:sp>
        <p:sp>
          <p:nvSpPr>
            <p:cNvPr id="15" name="吹き出し: 角を丸めた四角形 14">
              <a:extLst>
                <a:ext uri="{FF2B5EF4-FFF2-40B4-BE49-F238E27FC236}">
                  <a16:creationId xmlns:a16="http://schemas.microsoft.com/office/drawing/2014/main" id="{3B7ADEBF-602F-442B-82E3-E04D7E44F214}"/>
                </a:ext>
              </a:extLst>
            </p:cNvPr>
            <p:cNvSpPr/>
            <p:nvPr/>
          </p:nvSpPr>
          <p:spPr>
            <a:xfrm>
              <a:off x="3686349" y="7750756"/>
              <a:ext cx="2364718" cy="673076"/>
            </a:xfrm>
            <a:prstGeom prst="wedgeRoundRectCallout">
              <a:avLst>
                <a:gd name="adj1" fmla="val 53467"/>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中学校へのつながりを意識した成果物を作成する活動によって児童の中学校英語への興味・関心の高まりが感じられ、接続の大切さを感じました。</a:t>
              </a:r>
            </a:p>
          </p:txBody>
        </p:sp>
        <p:sp>
          <p:nvSpPr>
            <p:cNvPr id="16" name="吹き出し: 角を丸めた四角形 15">
              <a:extLst>
                <a:ext uri="{FF2B5EF4-FFF2-40B4-BE49-F238E27FC236}">
                  <a16:creationId xmlns:a16="http://schemas.microsoft.com/office/drawing/2014/main" id="{FC8619DA-5E96-4935-88FE-7748CE6A2955}"/>
                </a:ext>
              </a:extLst>
            </p:cNvPr>
            <p:cNvSpPr/>
            <p:nvPr/>
          </p:nvSpPr>
          <p:spPr>
            <a:xfrm>
              <a:off x="465884" y="8449870"/>
              <a:ext cx="2357372" cy="676890"/>
            </a:xfrm>
            <a:prstGeom prst="wedgeRoundRectCallout">
              <a:avLst>
                <a:gd name="adj1" fmla="val 53467"/>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２校を担当する立場として、共通単元構想は教材研究の時間短縮や </a:t>
              </a:r>
              <a:r>
                <a:rPr kumimoji="1" lang="en-US" altLang="ja-JP"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ALT </a:t>
              </a: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との連携にも役立ち、授業改善の時間を確保することもできました。</a:t>
              </a:r>
            </a:p>
          </p:txBody>
        </p:sp>
        <p:sp>
          <p:nvSpPr>
            <p:cNvPr id="17" name="吹き出し: 角を丸めた四角形 16">
              <a:extLst>
                <a:ext uri="{FF2B5EF4-FFF2-40B4-BE49-F238E27FC236}">
                  <a16:creationId xmlns:a16="http://schemas.microsoft.com/office/drawing/2014/main" id="{7DA6EEFC-7E26-4F8F-A7D1-BBE1EEC3A8D8}"/>
                </a:ext>
              </a:extLst>
            </p:cNvPr>
            <p:cNvSpPr/>
            <p:nvPr/>
          </p:nvSpPr>
          <p:spPr>
            <a:xfrm>
              <a:off x="3691731" y="8447140"/>
              <a:ext cx="2359336" cy="673076"/>
            </a:xfrm>
            <a:prstGeom prst="wedgeRoundRectCallout">
              <a:avLst>
                <a:gd name="adj1" fmla="val 54005"/>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solidFill>
                    <a:prstClr val="black"/>
                  </a:solidFill>
                  <a:latin typeface="Calibri" panose="020F0502020204030204"/>
                  <a:ea typeface="游ゴシック" panose="020B0400000000000000" pitchFamily="50" charset="-128"/>
                </a:rPr>
                <a:t>   </a:t>
              </a: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５･６年生の外国語科に不安がありましたが、 今回の実践を通して授業の流れや</a:t>
              </a:r>
              <a:r>
                <a:rPr kumimoji="1" lang="en-US" altLang="ja-JP"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Small Talk</a:t>
              </a: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等中学校への系統性なども知ることができ、勉強になりました。</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8" name="図 7">
              <a:extLst>
                <a:ext uri="{FF2B5EF4-FFF2-40B4-BE49-F238E27FC236}">
                  <a16:creationId xmlns:a16="http://schemas.microsoft.com/office/drawing/2014/main" id="{3E21BC92-4E87-4E83-8D18-760871200E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3954" y="8568731"/>
              <a:ext cx="486646" cy="487503"/>
            </a:xfrm>
            <a:prstGeom prst="rect">
              <a:avLst/>
            </a:prstGeom>
          </p:spPr>
        </p:pic>
        <p:pic>
          <p:nvPicPr>
            <p:cNvPr id="20" name="図 19">
              <a:extLst>
                <a:ext uri="{FF2B5EF4-FFF2-40B4-BE49-F238E27FC236}">
                  <a16:creationId xmlns:a16="http://schemas.microsoft.com/office/drawing/2014/main" id="{5FB60455-13FE-48CD-92AE-7DE64FE949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6319" y="8490008"/>
              <a:ext cx="513622" cy="514524"/>
            </a:xfrm>
            <a:prstGeom prst="rect">
              <a:avLst/>
            </a:prstGeom>
          </p:spPr>
        </p:pic>
        <p:pic>
          <p:nvPicPr>
            <p:cNvPr id="22" name="図 21">
              <a:extLst>
                <a:ext uri="{FF2B5EF4-FFF2-40B4-BE49-F238E27FC236}">
                  <a16:creationId xmlns:a16="http://schemas.microsoft.com/office/drawing/2014/main" id="{A9C501B3-BA96-464D-A761-22860FC149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1778" y="7758016"/>
              <a:ext cx="521235" cy="522151"/>
            </a:xfrm>
            <a:prstGeom prst="rect">
              <a:avLst/>
            </a:prstGeom>
          </p:spPr>
        </p:pic>
        <p:pic>
          <p:nvPicPr>
            <p:cNvPr id="24" name="図 23">
              <a:extLst>
                <a:ext uri="{FF2B5EF4-FFF2-40B4-BE49-F238E27FC236}">
                  <a16:creationId xmlns:a16="http://schemas.microsoft.com/office/drawing/2014/main" id="{16EB967C-E3C3-424B-B2B7-D8BE9BA42E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6319" y="7793322"/>
              <a:ext cx="517918" cy="517918"/>
            </a:xfrm>
            <a:prstGeom prst="rect">
              <a:avLst/>
            </a:prstGeom>
          </p:spPr>
        </p:pic>
        <p:sp>
          <p:nvSpPr>
            <p:cNvPr id="4" name="テキスト ボックス 3">
              <a:extLst>
                <a:ext uri="{FF2B5EF4-FFF2-40B4-BE49-F238E27FC236}">
                  <a16:creationId xmlns:a16="http://schemas.microsoft.com/office/drawing/2014/main" id="{84C0DCDB-DF91-4838-9BB1-D20E99346708}"/>
                </a:ext>
              </a:extLst>
            </p:cNvPr>
            <p:cNvSpPr txBox="1"/>
            <p:nvPr/>
          </p:nvSpPr>
          <p:spPr>
            <a:xfrm>
              <a:off x="2810300" y="8280167"/>
              <a:ext cx="959731" cy="2539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（管理職）</a:t>
              </a:r>
            </a:p>
          </p:txBody>
        </p:sp>
        <p:sp>
          <p:nvSpPr>
            <p:cNvPr id="26" name="テキスト ボックス 25">
              <a:extLst>
                <a:ext uri="{FF2B5EF4-FFF2-40B4-BE49-F238E27FC236}">
                  <a16:creationId xmlns:a16="http://schemas.microsoft.com/office/drawing/2014/main" id="{B8CBF552-42EA-47CB-9155-92326E062B41}"/>
                </a:ext>
              </a:extLst>
            </p:cNvPr>
            <p:cNvSpPr txBox="1"/>
            <p:nvPr/>
          </p:nvSpPr>
          <p:spPr>
            <a:xfrm>
              <a:off x="2697894" y="8974931"/>
              <a:ext cx="1300824"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（英語専科教員）</a:t>
              </a:r>
            </a:p>
          </p:txBody>
        </p:sp>
        <p:sp>
          <p:nvSpPr>
            <p:cNvPr id="28" name="テキスト ボックス 27">
              <a:extLst>
                <a:ext uri="{FF2B5EF4-FFF2-40B4-BE49-F238E27FC236}">
                  <a16:creationId xmlns:a16="http://schemas.microsoft.com/office/drawing/2014/main" id="{AF715115-FAFF-4DAC-9E79-A215C1C8008A}"/>
                </a:ext>
              </a:extLst>
            </p:cNvPr>
            <p:cNvSpPr txBox="1"/>
            <p:nvPr/>
          </p:nvSpPr>
          <p:spPr>
            <a:xfrm>
              <a:off x="5961615" y="9015036"/>
              <a:ext cx="896385"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（学級担任）</a:t>
              </a:r>
            </a:p>
          </p:txBody>
        </p:sp>
        <p:sp>
          <p:nvSpPr>
            <p:cNvPr id="33" name="テキスト ボックス 32">
              <a:extLst>
                <a:ext uri="{FF2B5EF4-FFF2-40B4-BE49-F238E27FC236}">
                  <a16:creationId xmlns:a16="http://schemas.microsoft.com/office/drawing/2014/main" id="{1FF4BB94-322A-45E0-A318-31B064868452}"/>
                </a:ext>
              </a:extLst>
            </p:cNvPr>
            <p:cNvSpPr txBox="1"/>
            <p:nvPr/>
          </p:nvSpPr>
          <p:spPr>
            <a:xfrm>
              <a:off x="5964963" y="8291675"/>
              <a:ext cx="959731"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（英語主任）</a:t>
              </a:r>
            </a:p>
          </p:txBody>
        </p:sp>
      </p:grpSp>
      <p:grpSp>
        <p:nvGrpSpPr>
          <p:cNvPr id="37" name="グループ化 36">
            <a:extLst>
              <a:ext uri="{FF2B5EF4-FFF2-40B4-BE49-F238E27FC236}">
                <a16:creationId xmlns:a16="http://schemas.microsoft.com/office/drawing/2014/main" id="{ABEE0C62-4943-4F21-8E18-33DEE57B50B7}"/>
              </a:ext>
            </a:extLst>
          </p:cNvPr>
          <p:cNvGrpSpPr/>
          <p:nvPr/>
        </p:nvGrpSpPr>
        <p:grpSpPr>
          <a:xfrm>
            <a:off x="849943" y="55739"/>
            <a:ext cx="4691278" cy="544068"/>
            <a:chOff x="3712147" y="5597147"/>
            <a:chExt cx="3849190" cy="1446570"/>
          </a:xfrm>
        </p:grpSpPr>
        <p:sp>
          <p:nvSpPr>
            <p:cNvPr id="88" name="テキスト ボックス 87">
              <a:extLst>
                <a:ext uri="{FF2B5EF4-FFF2-40B4-BE49-F238E27FC236}">
                  <a16:creationId xmlns:a16="http://schemas.microsoft.com/office/drawing/2014/main" id="{252BA252-1A99-4EBD-AEE3-B9A887F67108}"/>
                </a:ext>
              </a:extLst>
            </p:cNvPr>
            <p:cNvSpPr txBox="1"/>
            <p:nvPr/>
          </p:nvSpPr>
          <p:spPr>
            <a:xfrm>
              <a:off x="4191010" y="5739868"/>
              <a:ext cx="3138783" cy="1303849"/>
            </a:xfrm>
            <a:prstGeom prst="rect">
              <a:avLst/>
            </a:prstGeom>
            <a:solidFill>
              <a:schemeClr val="accent2">
                <a:lumMod val="40000"/>
                <a:lumOff val="6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rPr>
                <a:t>連携機会の設定例</a:t>
              </a:r>
            </a:p>
          </p:txBody>
        </p:sp>
        <p:pic>
          <p:nvPicPr>
            <p:cNvPr id="89" name="図 88">
              <a:extLst>
                <a:ext uri="{FF2B5EF4-FFF2-40B4-BE49-F238E27FC236}">
                  <a16:creationId xmlns:a16="http://schemas.microsoft.com/office/drawing/2014/main" id="{9D43AFC3-7E98-4A73-805F-54329AD4EA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12147" y="5597147"/>
              <a:ext cx="713405" cy="1086156"/>
            </a:xfrm>
            <a:prstGeom prst="rect">
              <a:avLst/>
            </a:prstGeom>
          </p:spPr>
        </p:pic>
        <p:pic>
          <p:nvPicPr>
            <p:cNvPr id="90" name="図 89">
              <a:extLst>
                <a:ext uri="{FF2B5EF4-FFF2-40B4-BE49-F238E27FC236}">
                  <a16:creationId xmlns:a16="http://schemas.microsoft.com/office/drawing/2014/main" id="{DECBF5A6-36AA-4750-8491-FBED4566F3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05819" y="6096622"/>
              <a:ext cx="555518" cy="920364"/>
            </a:xfrm>
            <a:prstGeom prst="rect">
              <a:avLst/>
            </a:prstGeom>
          </p:spPr>
        </p:pic>
      </p:grpSp>
      <p:sp>
        <p:nvSpPr>
          <p:cNvPr id="39" name="吹き出し: 角を丸めた四角形 38">
            <a:extLst>
              <a:ext uri="{FF2B5EF4-FFF2-40B4-BE49-F238E27FC236}">
                <a16:creationId xmlns:a16="http://schemas.microsoft.com/office/drawing/2014/main" id="{ECBB477B-9239-436C-B71A-AE1DBF893ABC}"/>
              </a:ext>
            </a:extLst>
          </p:cNvPr>
          <p:cNvSpPr/>
          <p:nvPr/>
        </p:nvSpPr>
        <p:spPr>
          <a:xfrm>
            <a:off x="86762" y="666866"/>
            <a:ext cx="5628238" cy="525343"/>
          </a:xfrm>
          <a:prstGeom prst="wedgeRoundRectCallout">
            <a:avLst>
              <a:gd name="adj1" fmla="val 55710"/>
              <a:gd name="adj2" fmla="val -24912"/>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ja-JP" altLang="en-US" sz="1100" b="0"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rPr>
              <a:t>以下の設定例は、「校区内連携モデル」の三つのステップに既存の研修会及び会議の一部を活用させていただく例です。</a:t>
            </a:r>
            <a:endParaRPr kumimoji="1" lang="ja-JP" altLang="en-US" sz="1400" b="0" i="0" u="none" strike="noStrike" kern="1200" cap="none" spc="0" normalizeH="0" baseline="0" noProof="0" dirty="0">
              <a:ln>
                <a:noFill/>
              </a:ln>
              <a:solidFill>
                <a:prstClr val="black"/>
              </a:solidFill>
              <a:effectLst/>
              <a:uLnTx/>
              <a:uFillTx/>
              <a:latin typeface="UD デジタル 教科書体 N-B" panose="02020700000000000000" pitchFamily="17" charset="-128"/>
              <a:ea typeface="UD デジタル 教科書体 N-B" panose="02020700000000000000" pitchFamily="17" charset="-128"/>
              <a:cs typeface="+mn-cs"/>
            </a:endParaRPr>
          </a:p>
        </p:txBody>
      </p:sp>
      <p:pic>
        <p:nvPicPr>
          <p:cNvPr id="40" name="図 39">
            <a:extLst>
              <a:ext uri="{FF2B5EF4-FFF2-40B4-BE49-F238E27FC236}">
                <a16:creationId xmlns:a16="http://schemas.microsoft.com/office/drawing/2014/main" id="{A2C9B042-AA9E-41A7-B82A-D960C44264A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71013" y="627187"/>
            <a:ext cx="677049" cy="688115"/>
          </a:xfrm>
          <a:prstGeom prst="rect">
            <a:avLst/>
          </a:prstGeom>
        </p:spPr>
      </p:pic>
      <p:grpSp>
        <p:nvGrpSpPr>
          <p:cNvPr id="12" name="グループ化 11">
            <a:extLst>
              <a:ext uri="{FF2B5EF4-FFF2-40B4-BE49-F238E27FC236}">
                <a16:creationId xmlns:a16="http://schemas.microsoft.com/office/drawing/2014/main" id="{E411C395-92DE-4D19-A00B-C247A3B5F85F}"/>
              </a:ext>
            </a:extLst>
          </p:cNvPr>
          <p:cNvGrpSpPr/>
          <p:nvPr/>
        </p:nvGrpSpPr>
        <p:grpSpPr>
          <a:xfrm>
            <a:off x="86762" y="4028471"/>
            <a:ext cx="6634341" cy="2635316"/>
            <a:chOff x="86762" y="4441221"/>
            <a:chExt cx="6634341" cy="2635316"/>
          </a:xfrm>
        </p:grpSpPr>
        <p:grpSp>
          <p:nvGrpSpPr>
            <p:cNvPr id="51" name="グループ化 50">
              <a:extLst>
                <a:ext uri="{FF2B5EF4-FFF2-40B4-BE49-F238E27FC236}">
                  <a16:creationId xmlns:a16="http://schemas.microsoft.com/office/drawing/2014/main" id="{5483637B-CBD9-4AD9-9BD6-C9B30F8B2A9F}"/>
                </a:ext>
              </a:extLst>
            </p:cNvPr>
            <p:cNvGrpSpPr/>
            <p:nvPr/>
          </p:nvGrpSpPr>
          <p:grpSpPr>
            <a:xfrm>
              <a:off x="2273902" y="4794895"/>
              <a:ext cx="2215395" cy="1899359"/>
              <a:chOff x="1087309" y="81483"/>
              <a:chExt cx="5586369" cy="4334877"/>
            </a:xfrm>
          </p:grpSpPr>
          <p:sp>
            <p:nvSpPr>
              <p:cNvPr id="53" name="四角形: 角を丸くする 52">
                <a:extLst>
                  <a:ext uri="{FF2B5EF4-FFF2-40B4-BE49-F238E27FC236}">
                    <a16:creationId xmlns:a16="http://schemas.microsoft.com/office/drawing/2014/main" id="{C09A4D0F-6749-45D1-95A1-D3529B20F8A0}"/>
                  </a:ext>
                </a:extLst>
              </p:cNvPr>
              <p:cNvSpPr/>
              <p:nvPr/>
            </p:nvSpPr>
            <p:spPr>
              <a:xfrm>
                <a:off x="1087309" y="81483"/>
                <a:ext cx="5586369" cy="4334877"/>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各校区内の連携機会設定案</a:t>
                </a:r>
              </a:p>
            </p:txBody>
          </p:sp>
          <p:sp>
            <p:nvSpPr>
              <p:cNvPr id="54" name="四角形: 角を丸くする 53">
                <a:extLst>
                  <a:ext uri="{FF2B5EF4-FFF2-40B4-BE49-F238E27FC236}">
                    <a16:creationId xmlns:a16="http://schemas.microsoft.com/office/drawing/2014/main" id="{19E12494-E6E9-421D-A4B5-3AA393B99B0C}"/>
                  </a:ext>
                </a:extLst>
              </p:cNvPr>
              <p:cNvSpPr/>
              <p:nvPr/>
            </p:nvSpPr>
            <p:spPr>
              <a:xfrm>
                <a:off x="1554501" y="954927"/>
                <a:ext cx="4758092" cy="778494"/>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①小中合同英語主任会</a:t>
                </a:r>
                <a:endParaRPr kumimoji="0" lang="en-US" altLang="ja-JP" sz="900" b="1" i="0" u="none" strike="noStrike" kern="1200" cap="none" spc="0" normalizeH="0" baseline="0" noProof="0" dirty="0">
                  <a:ln>
                    <a:noFill/>
                  </a:ln>
                  <a:solidFill>
                    <a:prstClr val="black"/>
                  </a:solidFill>
                  <a:effectLst/>
                  <a:uLnTx/>
                  <a:uFillTx/>
                  <a:latin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（夏休み）</a:t>
                </a:r>
              </a:p>
            </p:txBody>
          </p:sp>
          <p:sp>
            <p:nvSpPr>
              <p:cNvPr id="55" name="四角形: 角を丸くする 54">
                <a:extLst>
                  <a:ext uri="{FF2B5EF4-FFF2-40B4-BE49-F238E27FC236}">
                    <a16:creationId xmlns:a16="http://schemas.microsoft.com/office/drawing/2014/main" id="{A31760DB-A3E8-491E-9133-DC96C47948E7}"/>
                  </a:ext>
                </a:extLst>
              </p:cNvPr>
              <p:cNvSpPr/>
              <p:nvPr/>
            </p:nvSpPr>
            <p:spPr>
              <a:xfrm>
                <a:off x="1557086" y="2123723"/>
                <a:ext cx="4755661" cy="794949"/>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lvl="0">
                  <a:defRPr/>
                </a:pPr>
                <a:r>
                  <a:rPr lang="ja-JP" altLang="en-US" sz="800" b="1" dirty="0">
                    <a:solidFill>
                      <a:prstClr val="black"/>
                    </a:solidFill>
                    <a:latin typeface="+mn-ea"/>
                  </a:rPr>
                  <a:t>②「小中連携授業実践」（２学期）　　　</a:t>
                </a:r>
                <a:endParaRPr lang="en-US" altLang="ja-JP" sz="800" b="1" dirty="0">
                  <a:solidFill>
                    <a:prstClr val="black"/>
                  </a:solidFill>
                  <a:latin typeface="+mn-ea"/>
                </a:endParaRPr>
              </a:p>
              <a:p>
                <a:pPr lvl="0" algn="r">
                  <a:defRPr/>
                </a:pPr>
                <a:r>
                  <a:rPr lang="ja-JP" altLang="en-US" sz="800" b="1" dirty="0">
                    <a:solidFill>
                      <a:prstClr val="black"/>
                    </a:solidFill>
                    <a:latin typeface="+mn-ea"/>
                  </a:rPr>
                  <a:t>各校区ごとに代表校１校の実践</a:t>
                </a:r>
              </a:p>
            </p:txBody>
          </p:sp>
          <p:sp>
            <p:nvSpPr>
              <p:cNvPr id="56" name="四角形: 角を丸くする 55">
                <a:extLst>
                  <a:ext uri="{FF2B5EF4-FFF2-40B4-BE49-F238E27FC236}">
                    <a16:creationId xmlns:a16="http://schemas.microsoft.com/office/drawing/2014/main" id="{DCB3B505-2FB8-4ACA-826A-EBE0B5CB68FE}"/>
                  </a:ext>
                </a:extLst>
              </p:cNvPr>
              <p:cNvSpPr/>
              <p:nvPr/>
            </p:nvSpPr>
            <p:spPr>
              <a:xfrm>
                <a:off x="1542112" y="3295265"/>
                <a:ext cx="4742552" cy="81304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③小中合同英語主任会</a:t>
                </a:r>
                <a:endParaRPr kumimoji="0" lang="en-US" altLang="ja-JP" sz="900" b="1" i="0" u="none" strike="noStrike" kern="1200" cap="none" spc="0" normalizeH="0" baseline="0" noProof="0" dirty="0">
                  <a:ln>
                    <a:noFill/>
                  </a:ln>
                  <a:solidFill>
                    <a:prstClr val="black"/>
                  </a:solidFill>
                  <a:effectLst/>
                  <a:uLnTx/>
                  <a:uFillTx/>
                  <a:latin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（３学期）</a:t>
                </a:r>
                <a:endParaRPr kumimoji="0" lang="ja-JP" altLang="en-US" sz="1200" b="1" i="0" u="none" strike="noStrike" kern="1200" cap="none" spc="0" normalizeH="0" baseline="0" noProof="0" dirty="0">
                  <a:ln>
                    <a:noFill/>
                  </a:ln>
                  <a:solidFill>
                    <a:prstClr val="black"/>
                  </a:solidFill>
                  <a:effectLst/>
                  <a:uLnTx/>
                  <a:uFillTx/>
                  <a:latin typeface="+mn-ea"/>
                  <a:cs typeface="+mn-cs"/>
                </a:endParaRPr>
              </a:p>
            </p:txBody>
          </p:sp>
        </p:grpSp>
        <p:sp>
          <p:nvSpPr>
            <p:cNvPr id="48" name="テキスト ボックス 47">
              <a:extLst>
                <a:ext uri="{FF2B5EF4-FFF2-40B4-BE49-F238E27FC236}">
                  <a16:creationId xmlns:a16="http://schemas.microsoft.com/office/drawing/2014/main" id="{9458AA81-93C8-4667-8D4E-D98B528EE797}"/>
                </a:ext>
              </a:extLst>
            </p:cNvPr>
            <p:cNvSpPr txBox="1"/>
            <p:nvPr/>
          </p:nvSpPr>
          <p:spPr>
            <a:xfrm>
              <a:off x="86762" y="6707205"/>
              <a:ext cx="6634341" cy="369332"/>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現在Ｂ市では年２回小中合同で英語主任会を開催し、代表校１校の小中連携実践発表を行っている。連携機会は現状を維持し、市の代表校１校での小中連携実践を全ての校区での小中連携実践とし、校区ごとに共通授業実践を行う。</a:t>
              </a:r>
              <a:endParaRPr kumimoji="1" lang="en-US" altLang="ja-JP"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9" name="テキスト ボックス 48">
              <a:extLst>
                <a:ext uri="{FF2B5EF4-FFF2-40B4-BE49-F238E27FC236}">
                  <a16:creationId xmlns:a16="http://schemas.microsoft.com/office/drawing/2014/main" id="{5DE6BCDB-B10C-47B8-A223-9C3DAE6E02A6}"/>
                </a:ext>
              </a:extLst>
            </p:cNvPr>
            <p:cNvSpPr txBox="1"/>
            <p:nvPr/>
          </p:nvSpPr>
          <p:spPr>
            <a:xfrm>
              <a:off x="86763" y="4441221"/>
              <a:ext cx="6634340" cy="338554"/>
            </a:xfrm>
            <a:prstGeom prst="rect">
              <a:avLst/>
            </a:prstGeom>
            <a:solidFill>
              <a:srgbClr val="FFC000"/>
            </a:solidFill>
            <a:ln>
              <a:solidFill>
                <a:srgbClr val="FF0000"/>
              </a:solidFill>
            </a:ln>
          </p:spPr>
          <p:txBody>
            <a:bodyPr wrap="square" rtlCol="0">
              <a:spAutoFit/>
            </a:bodyPr>
            <a:lstStyle/>
            <a:p>
              <a:pPr lvl="0"/>
              <a:r>
                <a:rPr kumimoji="1" lang="ja-JP" altLang="en-US"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パターンＢ　</a:t>
              </a:r>
              <a:r>
                <a:rPr kumimoji="1" lang="ja-JP" altLang="en-US" sz="1600" b="1" dirty="0">
                  <a:solidFill>
                    <a:prstClr val="black"/>
                  </a:solidFill>
                </a:rPr>
                <a:t>既に年２回、</a:t>
              </a:r>
              <a:r>
                <a:rPr kumimoji="1" lang="ja-JP" altLang="en-US"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小中合同主任会がある例</a:t>
              </a:r>
              <a:endParaRPr kumimoji="1" lang="en-US" altLang="ja-JP" sz="12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nvGrpSpPr>
            <p:cNvPr id="7" name="グループ化 6">
              <a:extLst>
                <a:ext uri="{FF2B5EF4-FFF2-40B4-BE49-F238E27FC236}">
                  <a16:creationId xmlns:a16="http://schemas.microsoft.com/office/drawing/2014/main" id="{18426C29-F97A-4C32-A2C3-F8F9682F1387}"/>
                </a:ext>
              </a:extLst>
            </p:cNvPr>
            <p:cNvGrpSpPr/>
            <p:nvPr/>
          </p:nvGrpSpPr>
          <p:grpSpPr>
            <a:xfrm>
              <a:off x="92239" y="4808009"/>
              <a:ext cx="2131555" cy="1886245"/>
              <a:chOff x="4601215" y="4707219"/>
              <a:chExt cx="2131555" cy="1899358"/>
            </a:xfrm>
          </p:grpSpPr>
          <p:sp>
            <p:nvSpPr>
              <p:cNvPr id="107" name="四角形: 角を丸くする 106">
                <a:extLst>
                  <a:ext uri="{FF2B5EF4-FFF2-40B4-BE49-F238E27FC236}">
                    <a16:creationId xmlns:a16="http://schemas.microsoft.com/office/drawing/2014/main" id="{6CF687E8-D3EC-4FE4-8408-0B138E4A15F8}"/>
                  </a:ext>
                </a:extLst>
              </p:cNvPr>
              <p:cNvSpPr/>
              <p:nvPr/>
            </p:nvSpPr>
            <p:spPr>
              <a:xfrm>
                <a:off x="4601215" y="4707219"/>
                <a:ext cx="2131555" cy="1899358"/>
              </a:xfrm>
              <a:prstGeom prst="round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Ｂ市の現状</a:t>
                </a:r>
              </a:p>
            </p:txBody>
          </p:sp>
          <p:sp>
            <p:nvSpPr>
              <p:cNvPr id="111" name="四角形: 角を丸くする 110">
                <a:extLst>
                  <a:ext uri="{FF2B5EF4-FFF2-40B4-BE49-F238E27FC236}">
                    <a16:creationId xmlns:a16="http://schemas.microsoft.com/office/drawing/2014/main" id="{63795E1F-19F9-4D96-ACC9-541A8D7A767D}"/>
                  </a:ext>
                </a:extLst>
              </p:cNvPr>
              <p:cNvSpPr/>
              <p:nvPr/>
            </p:nvSpPr>
            <p:spPr>
              <a:xfrm>
                <a:off x="4753599" y="5078785"/>
                <a:ext cx="1861353" cy="34110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①小中合同英語主任会</a:t>
                </a:r>
                <a:endParaRPr kumimoji="0" lang="en-US" altLang="ja-JP" sz="900" b="1" i="0" u="none" strike="noStrike" kern="1200" cap="none" spc="0" normalizeH="0" baseline="0" noProof="0" dirty="0">
                  <a:ln>
                    <a:noFill/>
                  </a:ln>
                  <a:solidFill>
                    <a:prstClr val="black"/>
                  </a:solidFill>
                  <a:effectLst/>
                  <a:uLnTx/>
                  <a:uFillTx/>
                  <a:latin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（夏休み）</a:t>
                </a:r>
              </a:p>
            </p:txBody>
          </p:sp>
          <p:sp>
            <p:nvSpPr>
              <p:cNvPr id="112" name="四角形: 角を丸くする 111">
                <a:extLst>
                  <a:ext uri="{FF2B5EF4-FFF2-40B4-BE49-F238E27FC236}">
                    <a16:creationId xmlns:a16="http://schemas.microsoft.com/office/drawing/2014/main" id="{8AF1A327-41B9-4BE3-B792-72CFBF49C53E}"/>
                  </a:ext>
                </a:extLst>
              </p:cNvPr>
              <p:cNvSpPr/>
              <p:nvPr/>
            </p:nvSpPr>
            <p:spPr>
              <a:xfrm>
                <a:off x="4748376" y="5597498"/>
                <a:ext cx="1861353" cy="34831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mn-ea"/>
                    <a:cs typeface="+mn-cs"/>
                  </a:rPr>
                  <a:t>②「小中連携授業実践」（２学期）　　　</a:t>
                </a:r>
                <a:endParaRPr kumimoji="0" lang="en-US" altLang="ja-JP" sz="800" b="1" i="0" u="none" strike="noStrike" kern="1200" cap="none" spc="0" normalizeH="0" baseline="0" noProof="0" dirty="0">
                  <a:ln>
                    <a:noFill/>
                  </a:ln>
                  <a:solidFill>
                    <a:prstClr val="black"/>
                  </a:solidFill>
                  <a:effectLst/>
                  <a:uLnTx/>
                  <a:uFillTx/>
                  <a:latin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mn-ea"/>
                    <a:cs typeface="+mn-cs"/>
                  </a:rPr>
                  <a:t>市の代表校１校の実践</a:t>
                </a:r>
              </a:p>
            </p:txBody>
          </p:sp>
          <p:sp>
            <p:nvSpPr>
              <p:cNvPr id="113" name="四角形: 角を丸くする 112">
                <a:extLst>
                  <a:ext uri="{FF2B5EF4-FFF2-40B4-BE49-F238E27FC236}">
                    <a16:creationId xmlns:a16="http://schemas.microsoft.com/office/drawing/2014/main" id="{47BC7051-BA41-45A5-839E-9DD4FE40E38F}"/>
                  </a:ext>
                </a:extLst>
              </p:cNvPr>
              <p:cNvSpPr/>
              <p:nvPr/>
            </p:nvSpPr>
            <p:spPr>
              <a:xfrm>
                <a:off x="4749966" y="6109941"/>
                <a:ext cx="1861353" cy="356240"/>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③小中合同英語主任会</a:t>
                </a:r>
                <a:endParaRPr kumimoji="0" lang="en-US" altLang="ja-JP" sz="900" b="1" i="0" u="none" strike="noStrike" kern="1200" cap="none" spc="0" normalizeH="0" baseline="0" noProof="0" dirty="0">
                  <a:ln>
                    <a:noFill/>
                  </a:ln>
                  <a:solidFill>
                    <a:prstClr val="black"/>
                  </a:solidFill>
                  <a:effectLst/>
                  <a:uLnTx/>
                  <a:uFillTx/>
                  <a:latin typeface="+mn-ea"/>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（３学期）</a:t>
                </a:r>
                <a:endParaRPr kumimoji="0" lang="ja-JP" altLang="en-US" sz="1200" b="1" i="0" u="none" strike="noStrike" kern="1200" cap="none" spc="0" normalizeH="0" baseline="0" noProof="0" dirty="0">
                  <a:ln>
                    <a:noFill/>
                  </a:ln>
                  <a:solidFill>
                    <a:prstClr val="black"/>
                  </a:solidFill>
                  <a:effectLst/>
                  <a:uLnTx/>
                  <a:uFillTx/>
                  <a:latin typeface="+mn-ea"/>
                  <a:cs typeface="+mn-cs"/>
                </a:endParaRPr>
              </a:p>
            </p:txBody>
          </p:sp>
        </p:grpSp>
        <p:grpSp>
          <p:nvGrpSpPr>
            <p:cNvPr id="92" name="グループ化 91">
              <a:extLst>
                <a:ext uri="{FF2B5EF4-FFF2-40B4-BE49-F238E27FC236}">
                  <a16:creationId xmlns:a16="http://schemas.microsoft.com/office/drawing/2014/main" id="{0278F6F8-B1DD-4EF5-BBBF-908B55775BC8}"/>
                </a:ext>
              </a:extLst>
            </p:cNvPr>
            <p:cNvGrpSpPr/>
            <p:nvPr/>
          </p:nvGrpSpPr>
          <p:grpSpPr>
            <a:xfrm>
              <a:off x="4583757" y="4801824"/>
              <a:ext cx="2108690" cy="1898066"/>
              <a:chOff x="1105350" y="33325"/>
              <a:chExt cx="5374951" cy="4325833"/>
            </a:xfrm>
          </p:grpSpPr>
          <p:sp>
            <p:nvSpPr>
              <p:cNvPr id="93" name="四角形: 角を丸くする 92">
                <a:extLst>
                  <a:ext uri="{FF2B5EF4-FFF2-40B4-BE49-F238E27FC236}">
                    <a16:creationId xmlns:a16="http://schemas.microsoft.com/office/drawing/2014/main" id="{7538462A-0FB1-4F6E-B2D7-6ADEBFB66F96}"/>
                  </a:ext>
                </a:extLst>
              </p:cNvPr>
              <p:cNvSpPr/>
              <p:nvPr/>
            </p:nvSpPr>
            <p:spPr>
              <a:xfrm>
                <a:off x="1105350" y="33325"/>
                <a:ext cx="5374951" cy="4325833"/>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校区内連携モデル</a:t>
                </a:r>
              </a:p>
            </p:txBody>
          </p:sp>
          <p:sp>
            <p:nvSpPr>
              <p:cNvPr id="94" name="四角形: 角を丸くする 93">
                <a:extLst>
                  <a:ext uri="{FF2B5EF4-FFF2-40B4-BE49-F238E27FC236}">
                    <a16:creationId xmlns:a16="http://schemas.microsoft.com/office/drawing/2014/main" id="{2E4547CC-05B2-4769-B0BE-2F5E68F6D867}"/>
                  </a:ext>
                </a:extLst>
              </p:cNvPr>
              <p:cNvSpPr/>
              <p:nvPr/>
            </p:nvSpPr>
            <p:spPr>
              <a:xfrm>
                <a:off x="1742986" y="883989"/>
                <a:ext cx="3550118" cy="79827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①共通授業検討会議</a:t>
                </a:r>
              </a:p>
            </p:txBody>
          </p:sp>
          <p:sp>
            <p:nvSpPr>
              <p:cNvPr id="95" name="四角形: 角を丸くする 94">
                <a:extLst>
                  <a:ext uri="{FF2B5EF4-FFF2-40B4-BE49-F238E27FC236}">
                    <a16:creationId xmlns:a16="http://schemas.microsoft.com/office/drawing/2014/main" id="{62D3D6DE-025E-459A-948F-D49101D2577D}"/>
                  </a:ext>
                </a:extLst>
              </p:cNvPr>
              <p:cNvSpPr/>
              <p:nvPr/>
            </p:nvSpPr>
            <p:spPr>
              <a:xfrm>
                <a:off x="1778903" y="2100942"/>
                <a:ext cx="3550118" cy="78648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②共通授業実践</a:t>
                </a:r>
              </a:p>
            </p:txBody>
          </p:sp>
          <p:sp>
            <p:nvSpPr>
              <p:cNvPr id="96" name="四角形: 角を丸くする 95">
                <a:extLst>
                  <a:ext uri="{FF2B5EF4-FFF2-40B4-BE49-F238E27FC236}">
                    <a16:creationId xmlns:a16="http://schemas.microsoft.com/office/drawing/2014/main" id="{27E6ED31-1B84-4197-9F9E-13E0FA9A5C14}"/>
                  </a:ext>
                </a:extLst>
              </p:cNvPr>
              <p:cNvSpPr/>
              <p:nvPr/>
            </p:nvSpPr>
            <p:spPr>
              <a:xfrm>
                <a:off x="1745695" y="3278271"/>
                <a:ext cx="3550115" cy="78648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③共通授業検証会議</a:t>
                </a:r>
                <a:endParaRPr kumimoji="0"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7" name="矢印: 下 96">
                <a:extLst>
                  <a:ext uri="{FF2B5EF4-FFF2-40B4-BE49-F238E27FC236}">
                    <a16:creationId xmlns:a16="http://schemas.microsoft.com/office/drawing/2014/main" id="{817B0C8E-0BCB-446A-A447-DE58061080E5}"/>
                  </a:ext>
                </a:extLst>
              </p:cNvPr>
              <p:cNvSpPr/>
              <p:nvPr/>
            </p:nvSpPr>
            <p:spPr>
              <a:xfrm>
                <a:off x="3188637" y="1689291"/>
                <a:ext cx="504825" cy="36365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8" name="矢印: 下 97">
                <a:extLst>
                  <a:ext uri="{FF2B5EF4-FFF2-40B4-BE49-F238E27FC236}">
                    <a16:creationId xmlns:a16="http://schemas.microsoft.com/office/drawing/2014/main" id="{8D0FF44B-0AF3-41AE-A7E3-BA3662A66A1A}"/>
                  </a:ext>
                </a:extLst>
              </p:cNvPr>
              <p:cNvSpPr/>
              <p:nvPr/>
            </p:nvSpPr>
            <p:spPr>
              <a:xfrm>
                <a:off x="3172451" y="2910868"/>
                <a:ext cx="504825" cy="36365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9" name="矢印: 下 98">
                <a:extLst>
                  <a:ext uri="{FF2B5EF4-FFF2-40B4-BE49-F238E27FC236}">
                    <a16:creationId xmlns:a16="http://schemas.microsoft.com/office/drawing/2014/main" id="{11718256-1124-4DCF-B96B-0EB0563C62FB}"/>
                  </a:ext>
                </a:extLst>
              </p:cNvPr>
              <p:cNvSpPr/>
              <p:nvPr/>
            </p:nvSpPr>
            <p:spPr>
              <a:xfrm>
                <a:off x="5412456" y="423334"/>
                <a:ext cx="904876" cy="3618422"/>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連携への三つのステップ</a:t>
                </a:r>
              </a:p>
            </p:txBody>
          </p:sp>
        </p:grpSp>
        <p:sp>
          <p:nvSpPr>
            <p:cNvPr id="104" name="矢印: 右 103">
              <a:extLst>
                <a:ext uri="{FF2B5EF4-FFF2-40B4-BE49-F238E27FC236}">
                  <a16:creationId xmlns:a16="http://schemas.microsoft.com/office/drawing/2014/main" id="{AA519B3C-F06E-460F-8513-688242CA6505}"/>
                </a:ext>
              </a:extLst>
            </p:cNvPr>
            <p:cNvSpPr/>
            <p:nvPr/>
          </p:nvSpPr>
          <p:spPr>
            <a:xfrm>
              <a:off x="4342082" y="5212473"/>
              <a:ext cx="445007"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11" name="グループ化 10">
            <a:extLst>
              <a:ext uri="{FF2B5EF4-FFF2-40B4-BE49-F238E27FC236}">
                <a16:creationId xmlns:a16="http://schemas.microsoft.com/office/drawing/2014/main" id="{21EF6A60-F015-45FC-9C41-08E305ACB113}"/>
              </a:ext>
            </a:extLst>
          </p:cNvPr>
          <p:cNvGrpSpPr/>
          <p:nvPr/>
        </p:nvGrpSpPr>
        <p:grpSpPr>
          <a:xfrm>
            <a:off x="86762" y="1266673"/>
            <a:ext cx="6646009" cy="2649106"/>
            <a:chOff x="86762" y="1476223"/>
            <a:chExt cx="6646009" cy="2649106"/>
          </a:xfrm>
        </p:grpSpPr>
        <p:grpSp>
          <p:nvGrpSpPr>
            <p:cNvPr id="73" name="グループ化 72">
              <a:extLst>
                <a:ext uri="{FF2B5EF4-FFF2-40B4-BE49-F238E27FC236}">
                  <a16:creationId xmlns:a16="http://schemas.microsoft.com/office/drawing/2014/main" id="{52850750-7049-47D8-A786-4D037955F2C5}"/>
                </a:ext>
              </a:extLst>
            </p:cNvPr>
            <p:cNvGrpSpPr/>
            <p:nvPr/>
          </p:nvGrpSpPr>
          <p:grpSpPr>
            <a:xfrm>
              <a:off x="2249590" y="1833011"/>
              <a:ext cx="2231891" cy="1902035"/>
              <a:chOff x="1087312" y="66969"/>
              <a:chExt cx="5688981" cy="4334877"/>
            </a:xfrm>
          </p:grpSpPr>
          <p:sp>
            <p:nvSpPr>
              <p:cNvPr id="75" name="四角形: 角を丸くする 74">
                <a:extLst>
                  <a:ext uri="{FF2B5EF4-FFF2-40B4-BE49-F238E27FC236}">
                    <a16:creationId xmlns:a16="http://schemas.microsoft.com/office/drawing/2014/main" id="{A29EFEBF-6CDD-4823-A590-2D14BEDCF438}"/>
                  </a:ext>
                </a:extLst>
              </p:cNvPr>
              <p:cNvSpPr/>
              <p:nvPr/>
            </p:nvSpPr>
            <p:spPr>
              <a:xfrm>
                <a:off x="1087312" y="66969"/>
                <a:ext cx="5688981" cy="4334877"/>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各校区内の連携機会設定案</a:t>
                </a:r>
              </a:p>
            </p:txBody>
          </p:sp>
          <p:sp>
            <p:nvSpPr>
              <p:cNvPr id="76" name="四角形: 角を丸くする 75">
                <a:extLst>
                  <a:ext uri="{FF2B5EF4-FFF2-40B4-BE49-F238E27FC236}">
                    <a16:creationId xmlns:a16="http://schemas.microsoft.com/office/drawing/2014/main" id="{D33505A5-F47C-4018-9919-2ED45DCD796C}"/>
                  </a:ext>
                </a:extLst>
              </p:cNvPr>
              <p:cNvSpPr/>
              <p:nvPr/>
            </p:nvSpPr>
            <p:spPr>
              <a:xfrm>
                <a:off x="1589675" y="880486"/>
                <a:ext cx="4997262" cy="82437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①小学校英語主任会後に各校区で　</a:t>
                </a:r>
                <a:endParaRPr kumimoji="0" lang="en-US" altLang="ja-JP" sz="900" b="1" i="0" u="none" strike="noStrike" kern="1200" cap="none" spc="0" normalizeH="0" baseline="0" noProof="0" dirty="0">
                  <a:ln>
                    <a:noFill/>
                  </a:ln>
                  <a:solidFill>
                    <a:prstClr val="black"/>
                  </a:solidFill>
                  <a:effectLst/>
                  <a:uLnTx/>
                  <a:uFillTx/>
                  <a:latin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mn-ea"/>
                    <a:cs typeface="+mn-cs"/>
                  </a:rPr>
                  <a:t>　小小連携会議を設定（１学期）</a:t>
                </a:r>
              </a:p>
            </p:txBody>
          </p:sp>
          <p:sp>
            <p:nvSpPr>
              <p:cNvPr id="78" name="四角形: 角を丸くする 77">
                <a:extLst>
                  <a:ext uri="{FF2B5EF4-FFF2-40B4-BE49-F238E27FC236}">
                    <a16:creationId xmlns:a16="http://schemas.microsoft.com/office/drawing/2014/main" id="{9048EBF7-6F6E-4251-A7CF-57D3F1738B3B}"/>
                  </a:ext>
                </a:extLst>
              </p:cNvPr>
              <p:cNvSpPr/>
              <p:nvPr/>
            </p:nvSpPr>
            <p:spPr>
              <a:xfrm>
                <a:off x="1594597" y="3249439"/>
                <a:ext cx="4992337" cy="81304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lvl="0">
                  <a:defRPr/>
                </a:pPr>
                <a:r>
                  <a:rPr lang="ja-JP" altLang="en-US" sz="900" b="1" dirty="0">
                    <a:solidFill>
                      <a:prstClr val="black"/>
                    </a:solidFill>
                    <a:latin typeface="+mn-ea"/>
                  </a:rPr>
                  <a:t>③小学校英語主任会後に各校区で　</a:t>
                </a:r>
                <a:endParaRPr lang="en-US" altLang="ja-JP" sz="900" b="1" dirty="0">
                  <a:solidFill>
                    <a:prstClr val="black"/>
                  </a:solidFill>
                  <a:latin typeface="+mn-ea"/>
                </a:endParaRPr>
              </a:p>
              <a:p>
                <a:pPr lvl="0">
                  <a:defRPr/>
                </a:pPr>
                <a:r>
                  <a:rPr lang="ja-JP" altLang="en-US" sz="900" b="1" dirty="0">
                    <a:solidFill>
                      <a:prstClr val="black"/>
                    </a:solidFill>
                    <a:latin typeface="+mn-ea"/>
                  </a:rPr>
                  <a:t>　小小連携会議を設定（３学期）</a:t>
                </a:r>
              </a:p>
            </p:txBody>
          </p:sp>
        </p:grpSp>
        <p:sp>
          <p:nvSpPr>
            <p:cNvPr id="70" name="テキスト ボックス 69">
              <a:extLst>
                <a:ext uri="{FF2B5EF4-FFF2-40B4-BE49-F238E27FC236}">
                  <a16:creationId xmlns:a16="http://schemas.microsoft.com/office/drawing/2014/main" id="{BCC9EA62-2391-49B0-8367-C48CAA667328}"/>
                </a:ext>
              </a:extLst>
            </p:cNvPr>
            <p:cNvSpPr txBox="1"/>
            <p:nvPr/>
          </p:nvSpPr>
          <p:spPr>
            <a:xfrm>
              <a:off x="86762" y="3755997"/>
              <a:ext cx="6646009" cy="369332"/>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現在Ａ市では年３回小・中学校が別々に英語主任会を開催している。１、３学期の小学校英語主任会後に、中学校校区ごとに集まり小小連携の機会を設ける。その際、１学期を共通授業実践の検討会議、３学期を検証会議として設定する。</a:t>
              </a:r>
              <a:endParaRPr kumimoji="1" lang="en-US" altLang="ja-JP"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71" name="テキスト ボックス 70">
              <a:extLst>
                <a:ext uri="{FF2B5EF4-FFF2-40B4-BE49-F238E27FC236}">
                  <a16:creationId xmlns:a16="http://schemas.microsoft.com/office/drawing/2014/main" id="{3C778C9C-3369-4158-892F-9E3E5AE5BFA7}"/>
                </a:ext>
              </a:extLst>
            </p:cNvPr>
            <p:cNvSpPr txBox="1"/>
            <p:nvPr/>
          </p:nvSpPr>
          <p:spPr>
            <a:xfrm>
              <a:off x="96844" y="1476223"/>
              <a:ext cx="6595603" cy="338554"/>
            </a:xfrm>
            <a:prstGeom prst="rect">
              <a:avLst/>
            </a:prstGeom>
            <a:solidFill>
              <a:srgbClr val="FFC000"/>
            </a:solidFill>
            <a:ln>
              <a:solidFill>
                <a:srgbClr val="FF0000"/>
              </a:solidFill>
            </a:ln>
          </p:spPr>
          <p:txBody>
            <a:bodyPr wrap="square" rtlCol="0">
              <a:spAutoFit/>
            </a:bodyPr>
            <a:lstStyle/>
            <a:p>
              <a:r>
                <a:rPr kumimoji="1" lang="ja-JP" altLang="en-US"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パターンＡ　</a:t>
              </a:r>
              <a:r>
                <a:rPr kumimoji="1" lang="ja-JP" altLang="en-US" sz="1600" b="1" dirty="0">
                  <a:solidFill>
                    <a:prstClr val="black"/>
                  </a:solidFill>
                  <a:latin typeface="+mn-ea"/>
                </a:rPr>
                <a:t>年３回、小中別々に主任会がある例</a:t>
              </a:r>
              <a:endParaRPr kumimoji="1" lang="ja-JP" altLang="en-US" sz="700" b="1" i="0" u="none" strike="noStrike" kern="1200" cap="none" spc="0" normalizeH="0" baseline="0" noProof="0" dirty="0">
                <a:ln>
                  <a:noFill/>
                </a:ln>
                <a:solidFill>
                  <a:prstClr val="black"/>
                </a:solidFill>
                <a:effectLst/>
                <a:uLnTx/>
                <a:uFillTx/>
                <a:latin typeface="+mn-ea"/>
                <a:cs typeface="+mn-cs"/>
              </a:endParaRPr>
            </a:p>
          </p:txBody>
        </p:sp>
        <p:grpSp>
          <p:nvGrpSpPr>
            <p:cNvPr id="6" name="グループ化 5">
              <a:extLst>
                <a:ext uri="{FF2B5EF4-FFF2-40B4-BE49-F238E27FC236}">
                  <a16:creationId xmlns:a16="http://schemas.microsoft.com/office/drawing/2014/main" id="{23476244-6C6A-4670-AA55-6F7F82FC6AE4}"/>
                </a:ext>
              </a:extLst>
            </p:cNvPr>
            <p:cNvGrpSpPr/>
            <p:nvPr/>
          </p:nvGrpSpPr>
          <p:grpSpPr>
            <a:xfrm>
              <a:off x="89760" y="1833008"/>
              <a:ext cx="2108692" cy="1894755"/>
              <a:chOff x="4602058" y="1858191"/>
              <a:chExt cx="2108692" cy="1902038"/>
            </a:xfrm>
          </p:grpSpPr>
          <p:sp>
            <p:nvSpPr>
              <p:cNvPr id="106" name="四角形: 角を丸くする 105">
                <a:extLst>
                  <a:ext uri="{FF2B5EF4-FFF2-40B4-BE49-F238E27FC236}">
                    <a16:creationId xmlns:a16="http://schemas.microsoft.com/office/drawing/2014/main" id="{3CE1CEF0-D01D-4BFB-A471-E7DD02FB43D0}"/>
                  </a:ext>
                </a:extLst>
              </p:cNvPr>
              <p:cNvSpPr/>
              <p:nvPr/>
            </p:nvSpPr>
            <p:spPr>
              <a:xfrm>
                <a:off x="4602058" y="1858191"/>
                <a:ext cx="2108692" cy="1902038"/>
              </a:xfrm>
              <a:prstGeom prst="round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Ａ市の現状</a:t>
                </a:r>
              </a:p>
            </p:txBody>
          </p:sp>
          <p:sp>
            <p:nvSpPr>
              <p:cNvPr id="108" name="四角形: 角を丸くする 107">
                <a:extLst>
                  <a:ext uri="{FF2B5EF4-FFF2-40B4-BE49-F238E27FC236}">
                    <a16:creationId xmlns:a16="http://schemas.microsoft.com/office/drawing/2014/main" id="{86207664-F50D-47B7-989D-0200175B65EE}"/>
                  </a:ext>
                </a:extLst>
              </p:cNvPr>
              <p:cNvSpPr/>
              <p:nvPr/>
            </p:nvSpPr>
            <p:spPr>
              <a:xfrm>
                <a:off x="4760162" y="2199412"/>
                <a:ext cx="1841388" cy="341584"/>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①小中別英語主任会（１学期）</a:t>
                </a:r>
              </a:p>
            </p:txBody>
          </p:sp>
          <p:sp>
            <p:nvSpPr>
              <p:cNvPr id="109" name="四角形: 角を丸くする 108">
                <a:extLst>
                  <a:ext uri="{FF2B5EF4-FFF2-40B4-BE49-F238E27FC236}">
                    <a16:creationId xmlns:a16="http://schemas.microsoft.com/office/drawing/2014/main" id="{F836A202-3DE0-486D-8368-EE83310D41DC}"/>
                  </a:ext>
                </a:extLst>
              </p:cNvPr>
              <p:cNvSpPr/>
              <p:nvPr/>
            </p:nvSpPr>
            <p:spPr>
              <a:xfrm>
                <a:off x="4755103" y="2729614"/>
                <a:ext cx="1841388" cy="348804"/>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②小中別英語主任会（</a:t>
                </a:r>
                <a:r>
                  <a:rPr kumimoji="0" lang="en-US" altLang="ja-JP"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a:t>
                </a:r>
                <a:r>
                  <a:rPr kumimoji="0" lang="ja-JP" altLang="en-US"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学期）</a:t>
                </a:r>
              </a:p>
            </p:txBody>
          </p:sp>
          <p:sp>
            <p:nvSpPr>
              <p:cNvPr id="110" name="四角形: 角を丸くする 109">
                <a:extLst>
                  <a:ext uri="{FF2B5EF4-FFF2-40B4-BE49-F238E27FC236}">
                    <a16:creationId xmlns:a16="http://schemas.microsoft.com/office/drawing/2014/main" id="{62B21BF0-AB22-4FFE-948C-13DF145B46FE}"/>
                  </a:ext>
                </a:extLst>
              </p:cNvPr>
              <p:cNvSpPr/>
              <p:nvPr/>
            </p:nvSpPr>
            <p:spPr>
              <a:xfrm>
                <a:off x="4755103" y="3259848"/>
                <a:ext cx="1841388" cy="35674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③小中別英語主任会（３学期）</a:t>
                </a:r>
                <a:endParaRPr kumimoji="0" lang="ja-JP" altLang="en-US" sz="12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105" name="グループ化 104">
              <a:extLst>
                <a:ext uri="{FF2B5EF4-FFF2-40B4-BE49-F238E27FC236}">
                  <a16:creationId xmlns:a16="http://schemas.microsoft.com/office/drawing/2014/main" id="{151E9A1E-C7BB-4EDD-BF89-2EA53C1EDB4B}"/>
                </a:ext>
              </a:extLst>
            </p:cNvPr>
            <p:cNvGrpSpPr/>
            <p:nvPr/>
          </p:nvGrpSpPr>
          <p:grpSpPr>
            <a:xfrm>
              <a:off x="4583757" y="1836980"/>
              <a:ext cx="2108690" cy="1898066"/>
              <a:chOff x="1105350" y="33325"/>
              <a:chExt cx="5374951" cy="4325833"/>
            </a:xfrm>
          </p:grpSpPr>
          <p:sp>
            <p:nvSpPr>
              <p:cNvPr id="114" name="四角形: 角を丸くする 113">
                <a:extLst>
                  <a:ext uri="{FF2B5EF4-FFF2-40B4-BE49-F238E27FC236}">
                    <a16:creationId xmlns:a16="http://schemas.microsoft.com/office/drawing/2014/main" id="{B3795AD3-E47C-4B46-B6AE-C8E4BC256977}"/>
                  </a:ext>
                </a:extLst>
              </p:cNvPr>
              <p:cNvSpPr/>
              <p:nvPr/>
            </p:nvSpPr>
            <p:spPr>
              <a:xfrm>
                <a:off x="1105350" y="33325"/>
                <a:ext cx="5374951" cy="4325833"/>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校区内連携モデル</a:t>
                </a:r>
              </a:p>
            </p:txBody>
          </p:sp>
          <p:sp>
            <p:nvSpPr>
              <p:cNvPr id="115" name="四角形: 角を丸くする 114">
                <a:extLst>
                  <a:ext uri="{FF2B5EF4-FFF2-40B4-BE49-F238E27FC236}">
                    <a16:creationId xmlns:a16="http://schemas.microsoft.com/office/drawing/2014/main" id="{CC2E6A9F-506C-4A30-9215-02E128F4F175}"/>
                  </a:ext>
                </a:extLst>
              </p:cNvPr>
              <p:cNvSpPr/>
              <p:nvPr/>
            </p:nvSpPr>
            <p:spPr>
              <a:xfrm>
                <a:off x="1742986" y="883989"/>
                <a:ext cx="3550118" cy="79827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①共通授業検討会議</a:t>
                </a:r>
              </a:p>
            </p:txBody>
          </p:sp>
          <p:sp>
            <p:nvSpPr>
              <p:cNvPr id="116" name="四角形: 角を丸くする 115">
                <a:extLst>
                  <a:ext uri="{FF2B5EF4-FFF2-40B4-BE49-F238E27FC236}">
                    <a16:creationId xmlns:a16="http://schemas.microsoft.com/office/drawing/2014/main" id="{C920C3D5-0269-4CCE-8B6F-A94CB9F1B9DD}"/>
                  </a:ext>
                </a:extLst>
              </p:cNvPr>
              <p:cNvSpPr/>
              <p:nvPr/>
            </p:nvSpPr>
            <p:spPr>
              <a:xfrm>
                <a:off x="1778903" y="2071998"/>
                <a:ext cx="3550118" cy="78648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②共通授業実践</a:t>
                </a:r>
              </a:p>
            </p:txBody>
          </p:sp>
          <p:sp>
            <p:nvSpPr>
              <p:cNvPr id="117" name="四角形: 角を丸くする 116">
                <a:extLst>
                  <a:ext uri="{FF2B5EF4-FFF2-40B4-BE49-F238E27FC236}">
                    <a16:creationId xmlns:a16="http://schemas.microsoft.com/office/drawing/2014/main" id="{ED698F2B-ADCB-470C-BAC1-E2C26C00E502}"/>
                  </a:ext>
                </a:extLst>
              </p:cNvPr>
              <p:cNvSpPr/>
              <p:nvPr/>
            </p:nvSpPr>
            <p:spPr>
              <a:xfrm>
                <a:off x="1745695" y="3249326"/>
                <a:ext cx="3550115" cy="78648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③共通授業検証会議</a:t>
                </a:r>
                <a:endParaRPr kumimoji="0"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18" name="矢印: 下 117">
                <a:extLst>
                  <a:ext uri="{FF2B5EF4-FFF2-40B4-BE49-F238E27FC236}">
                    <a16:creationId xmlns:a16="http://schemas.microsoft.com/office/drawing/2014/main" id="{3A92DF68-4A0E-4911-9477-A8D9F991AE2E}"/>
                  </a:ext>
                </a:extLst>
              </p:cNvPr>
              <p:cNvSpPr/>
              <p:nvPr/>
            </p:nvSpPr>
            <p:spPr>
              <a:xfrm>
                <a:off x="3188637" y="1689291"/>
                <a:ext cx="504825" cy="36365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19" name="矢印: 下 118">
                <a:extLst>
                  <a:ext uri="{FF2B5EF4-FFF2-40B4-BE49-F238E27FC236}">
                    <a16:creationId xmlns:a16="http://schemas.microsoft.com/office/drawing/2014/main" id="{FC0F7431-81EE-4BFD-8E21-2ED029BC806A}"/>
                  </a:ext>
                </a:extLst>
              </p:cNvPr>
              <p:cNvSpPr/>
              <p:nvPr/>
            </p:nvSpPr>
            <p:spPr>
              <a:xfrm>
                <a:off x="3172451" y="2881924"/>
                <a:ext cx="504825" cy="36365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20" name="矢印: 下 119">
                <a:extLst>
                  <a:ext uri="{FF2B5EF4-FFF2-40B4-BE49-F238E27FC236}">
                    <a16:creationId xmlns:a16="http://schemas.microsoft.com/office/drawing/2014/main" id="{D34933D4-6A96-4481-8372-94E43F20DE2C}"/>
                  </a:ext>
                </a:extLst>
              </p:cNvPr>
              <p:cNvSpPr/>
              <p:nvPr/>
            </p:nvSpPr>
            <p:spPr>
              <a:xfrm>
                <a:off x="5412456" y="423334"/>
                <a:ext cx="904876" cy="3618422"/>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連携への三つのステップ</a:t>
                </a:r>
              </a:p>
            </p:txBody>
          </p:sp>
        </p:grpSp>
        <p:sp>
          <p:nvSpPr>
            <p:cNvPr id="74" name="矢印: 右 73">
              <a:extLst>
                <a:ext uri="{FF2B5EF4-FFF2-40B4-BE49-F238E27FC236}">
                  <a16:creationId xmlns:a16="http://schemas.microsoft.com/office/drawing/2014/main" id="{8B46B7B8-9E2E-4EAE-BD87-9193B25249DD}"/>
                </a:ext>
              </a:extLst>
            </p:cNvPr>
            <p:cNvSpPr/>
            <p:nvPr/>
          </p:nvSpPr>
          <p:spPr>
            <a:xfrm>
              <a:off x="2093276" y="2213427"/>
              <a:ext cx="342632"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0" name="矢印: 右 99">
              <a:extLst>
                <a:ext uri="{FF2B5EF4-FFF2-40B4-BE49-F238E27FC236}">
                  <a16:creationId xmlns:a16="http://schemas.microsoft.com/office/drawing/2014/main" id="{B9AE998A-2EA9-4826-8603-52CD7ACFA70D}"/>
                </a:ext>
              </a:extLst>
            </p:cNvPr>
            <p:cNvSpPr/>
            <p:nvPr/>
          </p:nvSpPr>
          <p:spPr>
            <a:xfrm>
              <a:off x="4417961" y="2219209"/>
              <a:ext cx="369128"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1" name="矢印: 右 100">
              <a:extLst>
                <a:ext uri="{FF2B5EF4-FFF2-40B4-BE49-F238E27FC236}">
                  <a16:creationId xmlns:a16="http://schemas.microsoft.com/office/drawing/2014/main" id="{74139542-9338-47D3-AE3F-A7FF3956C283}"/>
                </a:ext>
              </a:extLst>
            </p:cNvPr>
            <p:cNvSpPr/>
            <p:nvPr/>
          </p:nvSpPr>
          <p:spPr>
            <a:xfrm>
              <a:off x="4417961" y="3270512"/>
              <a:ext cx="361331"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121" name="吹き出し: 角を丸めた四角形 120">
            <a:extLst>
              <a:ext uri="{FF2B5EF4-FFF2-40B4-BE49-F238E27FC236}">
                <a16:creationId xmlns:a16="http://schemas.microsoft.com/office/drawing/2014/main" id="{C9CEE232-19D1-48F4-8E68-329F3406099E}"/>
              </a:ext>
            </a:extLst>
          </p:cNvPr>
          <p:cNvSpPr/>
          <p:nvPr/>
        </p:nvSpPr>
        <p:spPr>
          <a:xfrm>
            <a:off x="463044" y="8551155"/>
            <a:ext cx="2357372" cy="676890"/>
          </a:xfrm>
          <a:prstGeom prst="wedgeRoundRectCallout">
            <a:avLst>
              <a:gd name="adj1" fmla="val 53467"/>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情報交換や共通単元構想</a:t>
            </a:r>
            <a:r>
              <a:rPr kumimoji="1" lang="ja-JP" altLang="en-US" sz="9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rPr>
              <a:t>を通して、校</a:t>
            </a: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区内小学校の児童の実態や指導内容がつかめたことで、次年度に小学校の指導内容を踏まえた授業ができます。</a:t>
            </a:r>
          </a:p>
        </p:txBody>
      </p:sp>
      <p:sp>
        <p:nvSpPr>
          <p:cNvPr id="123" name="テキスト ボックス 122">
            <a:extLst>
              <a:ext uri="{FF2B5EF4-FFF2-40B4-BE49-F238E27FC236}">
                <a16:creationId xmlns:a16="http://schemas.microsoft.com/office/drawing/2014/main" id="{E59771EC-DFB1-4104-AEC7-6CC9EA34C40A}"/>
              </a:ext>
            </a:extLst>
          </p:cNvPr>
          <p:cNvSpPr txBox="1"/>
          <p:nvPr/>
        </p:nvSpPr>
        <p:spPr>
          <a:xfrm>
            <a:off x="2715123" y="9104721"/>
            <a:ext cx="1300824"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（中学英語教員）</a:t>
            </a:r>
          </a:p>
        </p:txBody>
      </p:sp>
      <p:sp>
        <p:nvSpPr>
          <p:cNvPr id="124" name="吹き出し: 角を丸めた四角形 123">
            <a:extLst>
              <a:ext uri="{FF2B5EF4-FFF2-40B4-BE49-F238E27FC236}">
                <a16:creationId xmlns:a16="http://schemas.microsoft.com/office/drawing/2014/main" id="{07CF8A96-8039-4DAB-8A67-21C3608D200D}"/>
              </a:ext>
            </a:extLst>
          </p:cNvPr>
          <p:cNvSpPr/>
          <p:nvPr/>
        </p:nvSpPr>
        <p:spPr>
          <a:xfrm>
            <a:off x="3686349" y="8557848"/>
            <a:ext cx="2357372" cy="676890"/>
          </a:xfrm>
          <a:prstGeom prst="wedgeRoundRectCallout">
            <a:avLst>
              <a:gd name="adj1" fmla="val 53467"/>
              <a:gd name="adj2" fmla="val 28399"/>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小学校</a:t>
            </a:r>
            <a:r>
              <a:rPr kumimoji="1" lang="ja-JP" altLang="en-US" sz="9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rPr>
              <a:t>での学習形態</a:t>
            </a:r>
            <a:r>
              <a:rPr kumimoji="1"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やゲーム等を中学校で引き継ぐことによって、児童生徒の学びの円滑な接続を実現するための小中連携が推進されると思います。</a:t>
            </a:r>
          </a:p>
        </p:txBody>
      </p:sp>
      <p:sp>
        <p:nvSpPr>
          <p:cNvPr id="126" name="テキスト ボックス 125">
            <a:extLst>
              <a:ext uri="{FF2B5EF4-FFF2-40B4-BE49-F238E27FC236}">
                <a16:creationId xmlns:a16="http://schemas.microsoft.com/office/drawing/2014/main" id="{316F74EA-7506-4EEE-AF99-F95E6A0504A9}"/>
              </a:ext>
            </a:extLst>
          </p:cNvPr>
          <p:cNvSpPr txBox="1"/>
          <p:nvPr/>
        </p:nvSpPr>
        <p:spPr>
          <a:xfrm>
            <a:off x="5919378" y="9086014"/>
            <a:ext cx="1110130"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（中学英語教員）</a:t>
            </a:r>
          </a:p>
        </p:txBody>
      </p:sp>
      <p:pic>
        <p:nvPicPr>
          <p:cNvPr id="21" name="図 20">
            <a:extLst>
              <a:ext uri="{FF2B5EF4-FFF2-40B4-BE49-F238E27FC236}">
                <a16:creationId xmlns:a16="http://schemas.microsoft.com/office/drawing/2014/main" id="{3888D43D-F911-4FE4-AD75-C50FD3A9BEC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13206" y="8608864"/>
            <a:ext cx="482546" cy="482546"/>
          </a:xfrm>
          <a:prstGeom prst="rect">
            <a:avLst/>
          </a:prstGeom>
        </p:spPr>
      </p:pic>
      <p:pic>
        <p:nvPicPr>
          <p:cNvPr id="25" name="図 24">
            <a:extLst>
              <a:ext uri="{FF2B5EF4-FFF2-40B4-BE49-F238E27FC236}">
                <a16:creationId xmlns:a16="http://schemas.microsoft.com/office/drawing/2014/main" id="{810DE44A-9E1E-4CC2-95A0-F0126336FC7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70699" y="8658459"/>
            <a:ext cx="462601" cy="462601"/>
          </a:xfrm>
          <a:prstGeom prst="rect">
            <a:avLst/>
          </a:prstGeom>
        </p:spPr>
      </p:pic>
      <p:sp>
        <p:nvSpPr>
          <p:cNvPr id="79" name="矢印: 右 78">
            <a:extLst>
              <a:ext uri="{FF2B5EF4-FFF2-40B4-BE49-F238E27FC236}">
                <a16:creationId xmlns:a16="http://schemas.microsoft.com/office/drawing/2014/main" id="{E84E2ABB-E991-43A1-9FF8-B1DE1D1D3134}"/>
              </a:ext>
            </a:extLst>
          </p:cNvPr>
          <p:cNvSpPr/>
          <p:nvPr/>
        </p:nvSpPr>
        <p:spPr>
          <a:xfrm>
            <a:off x="2091019" y="3064682"/>
            <a:ext cx="342632"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0" name="矢印: 右 79">
            <a:extLst>
              <a:ext uri="{FF2B5EF4-FFF2-40B4-BE49-F238E27FC236}">
                <a16:creationId xmlns:a16="http://schemas.microsoft.com/office/drawing/2014/main" id="{BCB10443-4BF0-4406-8687-16AE2BC423BF}"/>
              </a:ext>
            </a:extLst>
          </p:cNvPr>
          <p:cNvSpPr/>
          <p:nvPr/>
        </p:nvSpPr>
        <p:spPr>
          <a:xfrm>
            <a:off x="2120563" y="4798941"/>
            <a:ext cx="326114"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1" name="矢印: 右 80">
            <a:extLst>
              <a:ext uri="{FF2B5EF4-FFF2-40B4-BE49-F238E27FC236}">
                <a16:creationId xmlns:a16="http://schemas.microsoft.com/office/drawing/2014/main" id="{C7E4528E-C9A0-46D4-982E-7D750D9FEE3D}"/>
              </a:ext>
            </a:extLst>
          </p:cNvPr>
          <p:cNvSpPr/>
          <p:nvPr/>
        </p:nvSpPr>
        <p:spPr>
          <a:xfrm>
            <a:off x="2100132" y="5306522"/>
            <a:ext cx="326114"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2" name="矢印: 右 81">
            <a:extLst>
              <a:ext uri="{FF2B5EF4-FFF2-40B4-BE49-F238E27FC236}">
                <a16:creationId xmlns:a16="http://schemas.microsoft.com/office/drawing/2014/main" id="{1344D156-6130-49DB-9BEE-FF7FDFDCE5CB}"/>
              </a:ext>
            </a:extLst>
          </p:cNvPr>
          <p:cNvSpPr/>
          <p:nvPr/>
        </p:nvSpPr>
        <p:spPr>
          <a:xfrm>
            <a:off x="2108693" y="5816588"/>
            <a:ext cx="326114"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3" name="矢印: 右 82">
            <a:extLst>
              <a:ext uri="{FF2B5EF4-FFF2-40B4-BE49-F238E27FC236}">
                <a16:creationId xmlns:a16="http://schemas.microsoft.com/office/drawing/2014/main" id="{60514AE6-7729-4E9C-A78A-FC8FA87F80AA}"/>
              </a:ext>
            </a:extLst>
          </p:cNvPr>
          <p:cNvSpPr/>
          <p:nvPr/>
        </p:nvSpPr>
        <p:spPr>
          <a:xfrm>
            <a:off x="4349762" y="5307703"/>
            <a:ext cx="445007"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4" name="矢印: 右 83">
            <a:extLst>
              <a:ext uri="{FF2B5EF4-FFF2-40B4-BE49-F238E27FC236}">
                <a16:creationId xmlns:a16="http://schemas.microsoft.com/office/drawing/2014/main" id="{88677D00-6BA2-4105-B3B8-1C9F4CE7F226}"/>
              </a:ext>
            </a:extLst>
          </p:cNvPr>
          <p:cNvSpPr/>
          <p:nvPr/>
        </p:nvSpPr>
        <p:spPr>
          <a:xfrm>
            <a:off x="4349763" y="5823108"/>
            <a:ext cx="445007" cy="2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013"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F8FADAF0-9374-40EE-91DA-413895131395}"/>
              </a:ext>
            </a:extLst>
          </p:cNvPr>
          <p:cNvSpPr txBox="1"/>
          <p:nvPr/>
        </p:nvSpPr>
        <p:spPr>
          <a:xfrm>
            <a:off x="2453544" y="2483588"/>
            <a:ext cx="1896217" cy="369332"/>
          </a:xfrm>
          <a:prstGeom prst="rect">
            <a:avLst/>
          </a:prstGeom>
          <a:noFill/>
        </p:spPr>
        <p:txBody>
          <a:bodyPr wrap="square" rtlCol="0">
            <a:spAutoFit/>
          </a:bodyPr>
          <a:lstStyle/>
          <a:p>
            <a:r>
              <a:rPr kumimoji="1" lang="ja-JP" altLang="en-US" sz="900" dirty="0"/>
              <a:t>＊中学校英語担当者に①、③の　　</a:t>
            </a:r>
            <a:endParaRPr kumimoji="1" lang="en-US" altLang="ja-JP" sz="900" dirty="0"/>
          </a:p>
          <a:p>
            <a:r>
              <a:rPr kumimoji="1" lang="ja-JP" altLang="en-US" sz="900" dirty="0"/>
              <a:t>　会議への参加を依頼</a:t>
            </a:r>
          </a:p>
        </p:txBody>
      </p:sp>
    </p:spTree>
    <p:extLst>
      <p:ext uri="{BB962C8B-B14F-4D97-AF65-F5344CB8AC3E}">
        <p14:creationId xmlns:p14="http://schemas.microsoft.com/office/powerpoint/2010/main" val="4009667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748B9DC9-6CD3-4ED4-93EB-385EDEF629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42"/>
            <a:ext cx="6869010" cy="9906000"/>
          </a:xfrm>
          <a:prstGeom prst="rect">
            <a:avLst/>
          </a:prstGeom>
        </p:spPr>
      </p:pic>
      <p:sp>
        <p:nvSpPr>
          <p:cNvPr id="3" name="テキスト ボックス 2">
            <a:extLst>
              <a:ext uri="{FF2B5EF4-FFF2-40B4-BE49-F238E27FC236}">
                <a16:creationId xmlns:a16="http://schemas.microsoft.com/office/drawing/2014/main" id="{54D9D259-22DF-48C9-B554-2ABBDBD84388}"/>
              </a:ext>
            </a:extLst>
          </p:cNvPr>
          <p:cNvSpPr txBox="1"/>
          <p:nvPr/>
        </p:nvSpPr>
        <p:spPr>
          <a:xfrm>
            <a:off x="231933" y="231808"/>
            <a:ext cx="3407144" cy="369332"/>
          </a:xfrm>
          <a:prstGeom prst="rect">
            <a:avLst/>
          </a:prstGeom>
          <a:noFill/>
        </p:spPr>
        <p:txBody>
          <a:bodyPr wrap="square" rtlCol="0">
            <a:spAutoFit/>
          </a:bodyPr>
          <a:lstStyle/>
          <a:p>
            <a:r>
              <a:rPr kumimoji="1" lang="ja-JP" altLang="en-US"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rPr>
              <a:t>小学校外国語科に係る</a:t>
            </a:r>
          </a:p>
        </p:txBody>
      </p:sp>
      <p:sp>
        <p:nvSpPr>
          <p:cNvPr id="18" name="テキスト ボックス 17">
            <a:extLst>
              <a:ext uri="{FF2B5EF4-FFF2-40B4-BE49-F238E27FC236}">
                <a16:creationId xmlns:a16="http://schemas.microsoft.com/office/drawing/2014/main" id="{C71C95F5-010F-4488-84AC-9DE262090B77}"/>
              </a:ext>
            </a:extLst>
          </p:cNvPr>
          <p:cNvSpPr txBox="1"/>
          <p:nvPr/>
        </p:nvSpPr>
        <p:spPr>
          <a:xfrm>
            <a:off x="1740928" y="620929"/>
            <a:ext cx="4810618" cy="1754326"/>
          </a:xfrm>
          <a:prstGeom prst="rect">
            <a:avLst/>
          </a:prstGeom>
          <a:noFill/>
        </p:spPr>
        <p:txBody>
          <a:bodyPr wrap="square" rtlCol="0">
            <a:spAutoFit/>
          </a:bodyPr>
          <a:lstStyle/>
          <a:p>
            <a:r>
              <a:rPr kumimoji="1" lang="ja-JP" altLang="en-US" sz="36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rPr>
              <a:t>小中連携のための</a:t>
            </a:r>
            <a:endParaRPr kumimoji="1" lang="en-US" altLang="ja-JP" sz="36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endParaRPr>
          </a:p>
          <a:p>
            <a:r>
              <a:rPr kumimoji="1" lang="ja-JP" altLang="en-US" sz="36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rPr>
              <a:t>「校区内連携モデル」</a:t>
            </a:r>
            <a:endParaRPr kumimoji="1" lang="en-US" altLang="ja-JP" sz="36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endParaRPr>
          </a:p>
          <a:p>
            <a:r>
              <a:rPr kumimoji="1" lang="ja-JP" altLang="en-US" sz="36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rPr>
              <a:t>サポートリーフレット</a:t>
            </a:r>
          </a:p>
        </p:txBody>
      </p:sp>
      <p:grpSp>
        <p:nvGrpSpPr>
          <p:cNvPr id="17" name="グループ化 16">
            <a:extLst>
              <a:ext uri="{FF2B5EF4-FFF2-40B4-BE49-F238E27FC236}">
                <a16:creationId xmlns:a16="http://schemas.microsoft.com/office/drawing/2014/main" id="{E372DCB7-19D9-4D69-BC8F-629193F51322}"/>
              </a:ext>
            </a:extLst>
          </p:cNvPr>
          <p:cNvGrpSpPr/>
          <p:nvPr/>
        </p:nvGrpSpPr>
        <p:grpSpPr>
          <a:xfrm>
            <a:off x="58030" y="3779321"/>
            <a:ext cx="2856837" cy="3632036"/>
            <a:chOff x="102263" y="2657921"/>
            <a:chExt cx="2856837" cy="2815779"/>
          </a:xfrm>
        </p:grpSpPr>
        <p:sp>
          <p:nvSpPr>
            <p:cNvPr id="14" name="四角形: 角を丸くする 13">
              <a:extLst>
                <a:ext uri="{FF2B5EF4-FFF2-40B4-BE49-F238E27FC236}">
                  <a16:creationId xmlns:a16="http://schemas.microsoft.com/office/drawing/2014/main" id="{D7AF8981-ECF3-4CD1-B56C-385B12ED47F3}"/>
                </a:ext>
              </a:extLst>
            </p:cNvPr>
            <p:cNvSpPr/>
            <p:nvPr/>
          </p:nvSpPr>
          <p:spPr>
            <a:xfrm>
              <a:off x="102263" y="2657921"/>
              <a:ext cx="2856837" cy="2408083"/>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2000" b="1" dirty="0">
                  <a:latin typeface="UD デジタル 教科書体 N-B" panose="02020700000000000000" pitchFamily="17" charset="-128"/>
                  <a:ea typeface="UD デジタル 教科書体 N-B" panose="02020700000000000000" pitchFamily="17" charset="-128"/>
                </a:rPr>
                <a:t>校区内連携モデル</a:t>
              </a:r>
            </a:p>
          </p:txBody>
        </p:sp>
        <p:sp>
          <p:nvSpPr>
            <p:cNvPr id="5" name="四角形: 角を丸くする 4">
              <a:extLst>
                <a:ext uri="{FF2B5EF4-FFF2-40B4-BE49-F238E27FC236}">
                  <a16:creationId xmlns:a16="http://schemas.microsoft.com/office/drawing/2014/main" id="{60C214FF-6A48-4E39-803F-5DDC3EED5B1F}"/>
                </a:ext>
              </a:extLst>
            </p:cNvPr>
            <p:cNvSpPr/>
            <p:nvPr/>
          </p:nvSpPr>
          <p:spPr>
            <a:xfrm>
              <a:off x="600477" y="3168299"/>
              <a:ext cx="2098056" cy="364228"/>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600" b="1" dirty="0"/>
                <a:t>①共通授業検討会議</a:t>
              </a:r>
            </a:p>
          </p:txBody>
        </p:sp>
        <p:sp>
          <p:nvSpPr>
            <p:cNvPr id="6" name="四角形: 角を丸くする 5">
              <a:extLst>
                <a:ext uri="{FF2B5EF4-FFF2-40B4-BE49-F238E27FC236}">
                  <a16:creationId xmlns:a16="http://schemas.microsoft.com/office/drawing/2014/main" id="{5511E138-AE9D-4102-8B77-BF904E421440}"/>
                </a:ext>
              </a:extLst>
            </p:cNvPr>
            <p:cNvSpPr/>
            <p:nvPr/>
          </p:nvSpPr>
          <p:spPr>
            <a:xfrm>
              <a:off x="600476" y="3831144"/>
              <a:ext cx="2098057" cy="356306"/>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600" b="1" dirty="0"/>
                <a:t>②共通授業実践</a:t>
              </a:r>
            </a:p>
          </p:txBody>
        </p:sp>
        <p:sp>
          <p:nvSpPr>
            <p:cNvPr id="7" name="四角形: 角を丸くする 6">
              <a:extLst>
                <a:ext uri="{FF2B5EF4-FFF2-40B4-BE49-F238E27FC236}">
                  <a16:creationId xmlns:a16="http://schemas.microsoft.com/office/drawing/2014/main" id="{B1A1E37A-2DB9-4E1B-9B4C-DA10320BB10C}"/>
                </a:ext>
              </a:extLst>
            </p:cNvPr>
            <p:cNvSpPr/>
            <p:nvPr/>
          </p:nvSpPr>
          <p:spPr>
            <a:xfrm>
              <a:off x="600475" y="4509486"/>
              <a:ext cx="2098055" cy="310651"/>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600" b="1" dirty="0"/>
                <a:t>③共通授業検証会議</a:t>
              </a:r>
              <a:endParaRPr lang="ja-JP" altLang="en-US" sz="2800" b="1" dirty="0"/>
            </a:p>
          </p:txBody>
        </p:sp>
        <p:sp>
          <p:nvSpPr>
            <p:cNvPr id="15" name="矢印: 下 14">
              <a:extLst>
                <a:ext uri="{FF2B5EF4-FFF2-40B4-BE49-F238E27FC236}">
                  <a16:creationId xmlns:a16="http://schemas.microsoft.com/office/drawing/2014/main" id="{53EC29D0-C064-4E55-80A4-196690CC98E0}"/>
                </a:ext>
              </a:extLst>
            </p:cNvPr>
            <p:cNvSpPr/>
            <p:nvPr/>
          </p:nvSpPr>
          <p:spPr>
            <a:xfrm>
              <a:off x="1456964" y="3607609"/>
              <a:ext cx="283964" cy="20455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sp>
          <p:nvSpPr>
            <p:cNvPr id="20" name="矢印: 下 19">
              <a:extLst>
                <a:ext uri="{FF2B5EF4-FFF2-40B4-BE49-F238E27FC236}">
                  <a16:creationId xmlns:a16="http://schemas.microsoft.com/office/drawing/2014/main" id="{0AAEA192-0107-4DCD-AE87-43A018B94DCC}"/>
                </a:ext>
              </a:extLst>
            </p:cNvPr>
            <p:cNvSpPr/>
            <p:nvPr/>
          </p:nvSpPr>
          <p:spPr>
            <a:xfrm>
              <a:off x="1456964" y="4242869"/>
              <a:ext cx="283964" cy="20455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sp>
          <p:nvSpPr>
            <p:cNvPr id="21" name="矢印: 下 20">
              <a:extLst>
                <a:ext uri="{FF2B5EF4-FFF2-40B4-BE49-F238E27FC236}">
                  <a16:creationId xmlns:a16="http://schemas.microsoft.com/office/drawing/2014/main" id="{1F09EC93-A2E0-4181-BD69-E75BFAA30176}"/>
                </a:ext>
              </a:extLst>
            </p:cNvPr>
            <p:cNvSpPr/>
            <p:nvPr/>
          </p:nvSpPr>
          <p:spPr>
            <a:xfrm>
              <a:off x="1130480" y="4875857"/>
              <a:ext cx="923376" cy="597843"/>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b="1" dirty="0"/>
            </a:p>
          </p:txBody>
        </p:sp>
        <p:sp>
          <p:nvSpPr>
            <p:cNvPr id="47" name="矢印: 下 46">
              <a:extLst>
                <a:ext uri="{FF2B5EF4-FFF2-40B4-BE49-F238E27FC236}">
                  <a16:creationId xmlns:a16="http://schemas.microsoft.com/office/drawing/2014/main" id="{7EB9EC0C-EEA5-4EAF-8E3A-3FB2ED419DC6}"/>
                </a:ext>
              </a:extLst>
            </p:cNvPr>
            <p:cNvSpPr/>
            <p:nvPr/>
          </p:nvSpPr>
          <p:spPr>
            <a:xfrm>
              <a:off x="176323" y="3130287"/>
              <a:ext cx="455645" cy="1758020"/>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100" dirty="0">
                  <a:latin typeface="UD デジタル 教科書体 N-B" panose="02020700000000000000" pitchFamily="17" charset="-128"/>
                  <a:ea typeface="UD デジタル 教科書体 N-B" panose="02020700000000000000" pitchFamily="17" charset="-128"/>
                </a:rPr>
                <a:t>連携への三つのステップ</a:t>
              </a:r>
            </a:p>
          </p:txBody>
        </p:sp>
      </p:grpSp>
      <p:pic>
        <p:nvPicPr>
          <p:cNvPr id="4" name="図 3">
            <a:extLst>
              <a:ext uri="{FF2B5EF4-FFF2-40B4-BE49-F238E27FC236}">
                <a16:creationId xmlns:a16="http://schemas.microsoft.com/office/drawing/2014/main" id="{EDEACA59-8C2A-498B-9C7F-65D94B38AD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669" y="510263"/>
            <a:ext cx="881877" cy="690069"/>
          </a:xfrm>
          <a:prstGeom prst="rect">
            <a:avLst/>
          </a:prstGeom>
        </p:spPr>
      </p:pic>
      <p:pic>
        <p:nvPicPr>
          <p:cNvPr id="9" name="図 8">
            <a:extLst>
              <a:ext uri="{FF2B5EF4-FFF2-40B4-BE49-F238E27FC236}">
                <a16:creationId xmlns:a16="http://schemas.microsoft.com/office/drawing/2014/main" id="{5D7BAA14-76C5-493E-83D6-1AC3BAF51C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191" y="594604"/>
            <a:ext cx="729773" cy="729773"/>
          </a:xfrm>
          <a:prstGeom prst="rect">
            <a:avLst/>
          </a:prstGeom>
        </p:spPr>
      </p:pic>
      <p:pic>
        <p:nvPicPr>
          <p:cNvPr id="11" name="図 10">
            <a:extLst>
              <a:ext uri="{FF2B5EF4-FFF2-40B4-BE49-F238E27FC236}">
                <a16:creationId xmlns:a16="http://schemas.microsoft.com/office/drawing/2014/main" id="{5CB6EE0C-C60D-4054-BA09-8CE74C0179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727" y="1262907"/>
            <a:ext cx="772554" cy="772554"/>
          </a:xfrm>
          <a:prstGeom prst="rect">
            <a:avLst/>
          </a:prstGeom>
        </p:spPr>
      </p:pic>
      <p:pic>
        <p:nvPicPr>
          <p:cNvPr id="16" name="図 15">
            <a:extLst>
              <a:ext uri="{FF2B5EF4-FFF2-40B4-BE49-F238E27FC236}">
                <a16:creationId xmlns:a16="http://schemas.microsoft.com/office/drawing/2014/main" id="{A11933FB-10F6-49CB-AA17-1D4323AF85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375" y="1604940"/>
            <a:ext cx="772553" cy="772553"/>
          </a:xfrm>
          <a:prstGeom prst="rect">
            <a:avLst/>
          </a:prstGeom>
        </p:spPr>
      </p:pic>
      <p:sp>
        <p:nvSpPr>
          <p:cNvPr id="48" name="四角形: 角を丸くする 47">
            <a:extLst>
              <a:ext uri="{FF2B5EF4-FFF2-40B4-BE49-F238E27FC236}">
                <a16:creationId xmlns:a16="http://schemas.microsoft.com/office/drawing/2014/main" id="{524298E9-1A39-4B14-9577-06B3FDC338F2}"/>
              </a:ext>
            </a:extLst>
          </p:cNvPr>
          <p:cNvSpPr/>
          <p:nvPr/>
        </p:nvSpPr>
        <p:spPr>
          <a:xfrm>
            <a:off x="129111" y="7436167"/>
            <a:ext cx="2714677" cy="597843"/>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2400" b="1" dirty="0">
                <a:effectLst>
                  <a:outerShdw blurRad="38100" dist="38100" dir="2700000" algn="tl">
                    <a:srgbClr val="000000">
                      <a:alpha val="43137"/>
                    </a:srgbClr>
                  </a:outerShdw>
                </a:effectLst>
                <a:latin typeface="UD デジタル 教科書体 NP-B" panose="02020700000000000000" pitchFamily="18" charset="-128"/>
                <a:ea typeface="UD デジタル 教科書体 NP-B" panose="02020700000000000000" pitchFamily="18" charset="-128"/>
              </a:rPr>
              <a:t>継続的な小中連携</a:t>
            </a:r>
          </a:p>
        </p:txBody>
      </p:sp>
      <p:sp>
        <p:nvSpPr>
          <p:cNvPr id="49" name="テキスト ボックス 48">
            <a:extLst>
              <a:ext uri="{FF2B5EF4-FFF2-40B4-BE49-F238E27FC236}">
                <a16:creationId xmlns:a16="http://schemas.microsoft.com/office/drawing/2014/main" id="{E8483550-9FC6-4D2E-9226-0DCB654E7D22}"/>
              </a:ext>
            </a:extLst>
          </p:cNvPr>
          <p:cNvSpPr txBox="1"/>
          <p:nvPr/>
        </p:nvSpPr>
        <p:spPr>
          <a:xfrm>
            <a:off x="459750" y="2773543"/>
            <a:ext cx="6195050" cy="830997"/>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    令和</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年度からの小学校高学年における外国語科の導入に関わり、中学校外国語科との円滑な接続が一層求められてきています。この研究では「校区内連携モデル」を活用し、校区内における既存の会議や研修の機会を効果的に結び付けることで、教員を多忙化させることのなく継続できる小中連携を提案します。</a:t>
            </a:r>
            <a:endParaRPr kumimoji="1" lang="en-US" altLang="ja-JP" sz="1200" dirty="0">
              <a:latin typeface="UD デジタル 教科書体 NP-B" panose="02020700000000000000" pitchFamily="18" charset="-128"/>
              <a:ea typeface="UD デジタル 教科書体 NP-B" panose="02020700000000000000" pitchFamily="18" charset="-128"/>
            </a:endParaRPr>
          </a:p>
        </p:txBody>
      </p:sp>
      <p:sp>
        <p:nvSpPr>
          <p:cNvPr id="50" name="四角形: 角を丸くする 49">
            <a:extLst>
              <a:ext uri="{FF2B5EF4-FFF2-40B4-BE49-F238E27FC236}">
                <a16:creationId xmlns:a16="http://schemas.microsoft.com/office/drawing/2014/main" id="{CF5DB05D-1BB3-4C81-BD1E-008137D2DA36}"/>
              </a:ext>
            </a:extLst>
          </p:cNvPr>
          <p:cNvSpPr/>
          <p:nvPr/>
        </p:nvSpPr>
        <p:spPr>
          <a:xfrm>
            <a:off x="2911888" y="3788500"/>
            <a:ext cx="3889022" cy="3075850"/>
          </a:xfrm>
          <a:prstGeom prst="roundRect">
            <a:avLst>
              <a:gd name="adj" fmla="val 9973"/>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1400" b="1" dirty="0">
                <a:latin typeface="UD デジタル 教科書体 N-B" panose="02020700000000000000" pitchFamily="17" charset="-128"/>
                <a:ea typeface="UD デジタル 教科書体 N-B" panose="02020700000000000000" pitchFamily="17" charset="-128"/>
              </a:rPr>
              <a:t>三つのステップの説明</a:t>
            </a:r>
          </a:p>
        </p:txBody>
      </p:sp>
      <p:sp>
        <p:nvSpPr>
          <p:cNvPr id="51" name="吹き出し: 角を丸めた四角形 50">
            <a:extLst>
              <a:ext uri="{FF2B5EF4-FFF2-40B4-BE49-F238E27FC236}">
                <a16:creationId xmlns:a16="http://schemas.microsoft.com/office/drawing/2014/main" id="{41012049-D30E-43B5-93F6-C7D4165C7BCD}"/>
              </a:ext>
            </a:extLst>
          </p:cNvPr>
          <p:cNvSpPr/>
          <p:nvPr/>
        </p:nvSpPr>
        <p:spPr>
          <a:xfrm>
            <a:off x="3065740" y="4167014"/>
            <a:ext cx="3538260" cy="886692"/>
          </a:xfrm>
          <a:prstGeom prst="wedgeRoundRectCallout">
            <a:avLst>
              <a:gd name="adj1" fmla="val -60862"/>
              <a:gd name="adj2" fmla="val -4300"/>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200" dirty="0"/>
              <a:t>　中学校区内における全ての小学校で活用できる共通単元構想を検討及び作成する会議のことです。作成に当たっては中学校からの意見も参考に取り入れます。</a:t>
            </a:r>
          </a:p>
        </p:txBody>
      </p:sp>
      <p:sp>
        <p:nvSpPr>
          <p:cNvPr id="52" name="吹き出し: 角を丸めた四角形 51">
            <a:extLst>
              <a:ext uri="{FF2B5EF4-FFF2-40B4-BE49-F238E27FC236}">
                <a16:creationId xmlns:a16="http://schemas.microsoft.com/office/drawing/2014/main" id="{A259882E-3328-475B-BCB0-BC556BB97869}"/>
              </a:ext>
            </a:extLst>
          </p:cNvPr>
          <p:cNvSpPr/>
          <p:nvPr/>
        </p:nvSpPr>
        <p:spPr>
          <a:xfrm>
            <a:off x="3087131" y="5113889"/>
            <a:ext cx="3516870" cy="781578"/>
          </a:xfrm>
          <a:prstGeom prst="wedgeRoundRectCallout">
            <a:avLst>
              <a:gd name="adj1" fmla="val -60679"/>
              <a:gd name="adj2" fmla="val -5226"/>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200" dirty="0"/>
              <a:t>　共通単元構想に沿って中学校区内の全ての小学校で学習内容、学習形態、手立て、教材・教具等をそろえて授業を行う小小連携のことです。</a:t>
            </a:r>
          </a:p>
        </p:txBody>
      </p:sp>
      <p:sp>
        <p:nvSpPr>
          <p:cNvPr id="53" name="吹き出し: 角を丸めた四角形 52">
            <a:extLst>
              <a:ext uri="{FF2B5EF4-FFF2-40B4-BE49-F238E27FC236}">
                <a16:creationId xmlns:a16="http://schemas.microsoft.com/office/drawing/2014/main" id="{3B6F1732-3C76-4C3E-A472-950D8D4F2CEB}"/>
              </a:ext>
            </a:extLst>
          </p:cNvPr>
          <p:cNvSpPr/>
          <p:nvPr/>
        </p:nvSpPr>
        <p:spPr>
          <a:xfrm>
            <a:off x="3095870" y="5955650"/>
            <a:ext cx="3508130" cy="845200"/>
          </a:xfrm>
          <a:prstGeom prst="wedgeRoundRectCallout">
            <a:avLst>
              <a:gd name="adj1" fmla="val -60800"/>
              <a:gd name="adj2" fmla="val -6831"/>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200" dirty="0"/>
              <a:t>　中学校区内において共通単元構想を基にした共通授業実践の成果と課題を小中学校のそれぞれの立場から検討し、次年度の連携内容及び連携機会を設定していく会議のことです。</a:t>
            </a:r>
          </a:p>
        </p:txBody>
      </p:sp>
      <p:sp>
        <p:nvSpPr>
          <p:cNvPr id="54" name="テキスト ボックス 53">
            <a:extLst>
              <a:ext uri="{FF2B5EF4-FFF2-40B4-BE49-F238E27FC236}">
                <a16:creationId xmlns:a16="http://schemas.microsoft.com/office/drawing/2014/main" id="{B147B9BF-8E6D-493E-9E3B-595BCB5FD4A6}"/>
              </a:ext>
            </a:extLst>
          </p:cNvPr>
          <p:cNvSpPr txBox="1"/>
          <p:nvPr/>
        </p:nvSpPr>
        <p:spPr>
          <a:xfrm>
            <a:off x="263996" y="8361929"/>
            <a:ext cx="6483303" cy="830997"/>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　この「サポートリーフレット」は、「校区内連携モデル」に沿って小中連携を進める際、どのような連携内容を中心に、どのような会議の機会を活用するかを決定するためのものでです。「校区内連携モデル」をスタートする際及び共通授業検証会議において次年度の連携内容及び連携機会を設定していく際に活用できます。</a:t>
            </a:r>
          </a:p>
        </p:txBody>
      </p:sp>
    </p:spTree>
    <p:extLst>
      <p:ext uri="{BB962C8B-B14F-4D97-AF65-F5344CB8AC3E}">
        <p14:creationId xmlns:p14="http://schemas.microsoft.com/office/powerpoint/2010/main" val="1345554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図 55">
            <a:extLst>
              <a:ext uri="{FF2B5EF4-FFF2-40B4-BE49-F238E27FC236}">
                <a16:creationId xmlns:a16="http://schemas.microsoft.com/office/drawing/2014/main" id="{5B7C7DA2-2F13-4E0E-9E01-EDDC990DDBAF}"/>
              </a:ext>
            </a:extLst>
          </p:cNvPr>
          <p:cNvPicPr>
            <a:picLocks noChangeAspect="1"/>
          </p:cNvPicPr>
          <p:nvPr/>
        </p:nvPicPr>
        <p:blipFill rotWithShape="1">
          <a:blip r:embed="rId2">
            <a:extLst>
              <a:ext uri="{28A0092B-C50C-407E-A947-70E740481C1C}">
                <a14:useLocalDpi xmlns:a14="http://schemas.microsoft.com/office/drawing/2010/main" val="0"/>
              </a:ext>
            </a:extLst>
          </a:blip>
          <a:srcRect b="55857"/>
          <a:stretch/>
        </p:blipFill>
        <p:spPr>
          <a:xfrm>
            <a:off x="3452783" y="4365776"/>
            <a:ext cx="3398838" cy="2255723"/>
          </a:xfrm>
          <a:prstGeom prst="rect">
            <a:avLst/>
          </a:prstGeom>
        </p:spPr>
      </p:pic>
      <p:pic>
        <p:nvPicPr>
          <p:cNvPr id="44" name="図 43">
            <a:extLst>
              <a:ext uri="{FF2B5EF4-FFF2-40B4-BE49-F238E27FC236}">
                <a16:creationId xmlns:a16="http://schemas.microsoft.com/office/drawing/2014/main" id="{07A44E11-C2AE-4162-AFD9-84B04F6C4D90}"/>
              </a:ext>
            </a:extLst>
          </p:cNvPr>
          <p:cNvPicPr>
            <a:picLocks noChangeAspect="1"/>
          </p:cNvPicPr>
          <p:nvPr/>
        </p:nvPicPr>
        <p:blipFill rotWithShape="1">
          <a:blip r:embed="rId2">
            <a:extLst>
              <a:ext uri="{28A0092B-C50C-407E-A947-70E740481C1C}">
                <a14:useLocalDpi xmlns:a14="http://schemas.microsoft.com/office/drawing/2010/main" val="0"/>
              </a:ext>
            </a:extLst>
          </a:blip>
          <a:srcRect b="36163"/>
          <a:stretch/>
        </p:blipFill>
        <p:spPr>
          <a:xfrm>
            <a:off x="3446433" y="-1119"/>
            <a:ext cx="3411567" cy="4236267"/>
          </a:xfrm>
          <a:prstGeom prst="rect">
            <a:avLst/>
          </a:prstGeom>
        </p:spPr>
      </p:pic>
      <p:pic>
        <p:nvPicPr>
          <p:cNvPr id="172" name="図 171">
            <a:extLst>
              <a:ext uri="{FF2B5EF4-FFF2-40B4-BE49-F238E27FC236}">
                <a16:creationId xmlns:a16="http://schemas.microsoft.com/office/drawing/2014/main" id="{CC5D6BB3-B912-44BE-949B-22A19CA75BF0}"/>
              </a:ext>
            </a:extLst>
          </p:cNvPr>
          <p:cNvPicPr>
            <a:picLocks noChangeAspect="1"/>
          </p:cNvPicPr>
          <p:nvPr/>
        </p:nvPicPr>
        <p:blipFill rotWithShape="1">
          <a:blip r:embed="rId2">
            <a:extLst>
              <a:ext uri="{28A0092B-C50C-407E-A947-70E740481C1C}">
                <a14:useLocalDpi xmlns:a14="http://schemas.microsoft.com/office/drawing/2010/main" val="0"/>
              </a:ext>
            </a:extLst>
          </a:blip>
          <a:srcRect t="18019"/>
          <a:stretch/>
        </p:blipFill>
        <p:spPr>
          <a:xfrm>
            <a:off x="3452783" y="6774431"/>
            <a:ext cx="3397480" cy="3127382"/>
          </a:xfrm>
          <a:prstGeom prst="rect">
            <a:avLst/>
          </a:prstGeom>
        </p:spPr>
      </p:pic>
      <p:grpSp>
        <p:nvGrpSpPr>
          <p:cNvPr id="76" name="グループ化 75">
            <a:extLst>
              <a:ext uri="{FF2B5EF4-FFF2-40B4-BE49-F238E27FC236}">
                <a16:creationId xmlns:a16="http://schemas.microsoft.com/office/drawing/2014/main" id="{80B37C28-5C35-4528-9A5D-0071FBF87A5F}"/>
              </a:ext>
            </a:extLst>
          </p:cNvPr>
          <p:cNvGrpSpPr/>
          <p:nvPr/>
        </p:nvGrpSpPr>
        <p:grpSpPr>
          <a:xfrm>
            <a:off x="5242028" y="7549280"/>
            <a:ext cx="1577412" cy="1324903"/>
            <a:chOff x="1140146" y="497648"/>
            <a:chExt cx="5374953" cy="4181214"/>
          </a:xfrm>
        </p:grpSpPr>
        <p:sp>
          <p:nvSpPr>
            <p:cNvPr id="87" name="四角形: 角を丸くする 86">
              <a:extLst>
                <a:ext uri="{FF2B5EF4-FFF2-40B4-BE49-F238E27FC236}">
                  <a16:creationId xmlns:a16="http://schemas.microsoft.com/office/drawing/2014/main" id="{FFB23F42-57D0-4CE3-8287-23F47A6C3BBF}"/>
                </a:ext>
              </a:extLst>
            </p:cNvPr>
            <p:cNvSpPr/>
            <p:nvPr/>
          </p:nvSpPr>
          <p:spPr>
            <a:xfrm>
              <a:off x="1140146" y="497648"/>
              <a:ext cx="5374953" cy="4181214"/>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800" b="1" dirty="0"/>
                <a:t>校区内連携モデル</a:t>
              </a:r>
            </a:p>
          </p:txBody>
        </p:sp>
        <p:sp>
          <p:nvSpPr>
            <p:cNvPr id="88" name="四角形: 角を丸くする 87">
              <a:extLst>
                <a:ext uri="{FF2B5EF4-FFF2-40B4-BE49-F238E27FC236}">
                  <a16:creationId xmlns:a16="http://schemas.microsoft.com/office/drawing/2014/main" id="{3492EF18-056A-4E13-949F-6B2C14D12D8E}"/>
                </a:ext>
              </a:extLst>
            </p:cNvPr>
            <p:cNvSpPr/>
            <p:nvPr/>
          </p:nvSpPr>
          <p:spPr>
            <a:xfrm>
              <a:off x="1363269" y="1499660"/>
              <a:ext cx="4138607" cy="62252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800" b="1" dirty="0"/>
                <a:t>①共通授業検討会議</a:t>
              </a:r>
            </a:p>
          </p:txBody>
        </p:sp>
        <p:sp>
          <p:nvSpPr>
            <p:cNvPr id="89" name="四角形: 角を丸くする 88">
              <a:extLst>
                <a:ext uri="{FF2B5EF4-FFF2-40B4-BE49-F238E27FC236}">
                  <a16:creationId xmlns:a16="http://schemas.microsoft.com/office/drawing/2014/main" id="{981A9E17-2549-43DA-8F4D-CA016A8DDFEB}"/>
                </a:ext>
              </a:extLst>
            </p:cNvPr>
            <p:cNvSpPr/>
            <p:nvPr/>
          </p:nvSpPr>
          <p:spPr>
            <a:xfrm>
              <a:off x="1355763" y="2583728"/>
              <a:ext cx="4138607" cy="595398"/>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800" b="1" dirty="0"/>
                <a:t>②共通授業実践</a:t>
              </a:r>
            </a:p>
          </p:txBody>
        </p:sp>
        <p:sp>
          <p:nvSpPr>
            <p:cNvPr id="90" name="四角形: 角を丸くする 89">
              <a:extLst>
                <a:ext uri="{FF2B5EF4-FFF2-40B4-BE49-F238E27FC236}">
                  <a16:creationId xmlns:a16="http://schemas.microsoft.com/office/drawing/2014/main" id="{EE6C4E56-F1B4-42C3-A43E-173DC5D50781}"/>
                </a:ext>
              </a:extLst>
            </p:cNvPr>
            <p:cNvSpPr/>
            <p:nvPr/>
          </p:nvSpPr>
          <p:spPr>
            <a:xfrm>
              <a:off x="1369294" y="3644083"/>
              <a:ext cx="4111545" cy="550559"/>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800" b="1" dirty="0"/>
                <a:t>③共通授業検証会議</a:t>
              </a:r>
              <a:endParaRPr lang="ja-JP" altLang="en-US" sz="1100" b="1" dirty="0"/>
            </a:p>
          </p:txBody>
        </p:sp>
        <p:sp>
          <p:nvSpPr>
            <p:cNvPr id="91" name="矢印: 下 90">
              <a:extLst>
                <a:ext uri="{FF2B5EF4-FFF2-40B4-BE49-F238E27FC236}">
                  <a16:creationId xmlns:a16="http://schemas.microsoft.com/office/drawing/2014/main" id="{0E940E35-DF5B-4693-B4E4-8853639F5848}"/>
                </a:ext>
              </a:extLst>
            </p:cNvPr>
            <p:cNvSpPr/>
            <p:nvPr/>
          </p:nvSpPr>
          <p:spPr>
            <a:xfrm>
              <a:off x="3088639" y="2174684"/>
              <a:ext cx="504824" cy="363653"/>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sp>
          <p:nvSpPr>
            <p:cNvPr id="92" name="矢印: 下 91">
              <a:extLst>
                <a:ext uri="{FF2B5EF4-FFF2-40B4-BE49-F238E27FC236}">
                  <a16:creationId xmlns:a16="http://schemas.microsoft.com/office/drawing/2014/main" id="{8C777905-2D7F-4E95-8632-45C35E15893E}"/>
                </a:ext>
              </a:extLst>
            </p:cNvPr>
            <p:cNvSpPr/>
            <p:nvPr/>
          </p:nvSpPr>
          <p:spPr>
            <a:xfrm>
              <a:off x="3088639" y="3227928"/>
              <a:ext cx="504824" cy="363653"/>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dirty="0"/>
            </a:p>
          </p:txBody>
        </p:sp>
        <p:sp>
          <p:nvSpPr>
            <p:cNvPr id="93" name="矢印: 下 92">
              <a:extLst>
                <a:ext uri="{FF2B5EF4-FFF2-40B4-BE49-F238E27FC236}">
                  <a16:creationId xmlns:a16="http://schemas.microsoft.com/office/drawing/2014/main" id="{88F654C1-9B22-496F-85B3-6B91B1DA1958}"/>
                </a:ext>
              </a:extLst>
            </p:cNvPr>
            <p:cNvSpPr/>
            <p:nvPr/>
          </p:nvSpPr>
          <p:spPr>
            <a:xfrm>
              <a:off x="5524114" y="1081489"/>
              <a:ext cx="904876" cy="3407308"/>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500" dirty="0"/>
                <a:t>連携への三つのステップ</a:t>
              </a:r>
            </a:p>
          </p:txBody>
        </p:sp>
      </p:grpSp>
      <p:grpSp>
        <p:nvGrpSpPr>
          <p:cNvPr id="77" name="グループ化 76">
            <a:extLst>
              <a:ext uri="{FF2B5EF4-FFF2-40B4-BE49-F238E27FC236}">
                <a16:creationId xmlns:a16="http://schemas.microsoft.com/office/drawing/2014/main" id="{1A2D7115-EDC4-440B-A690-F7A653A9E648}"/>
              </a:ext>
            </a:extLst>
          </p:cNvPr>
          <p:cNvGrpSpPr/>
          <p:nvPr/>
        </p:nvGrpSpPr>
        <p:grpSpPr>
          <a:xfrm>
            <a:off x="3487252" y="7554343"/>
            <a:ext cx="1709927" cy="1324903"/>
            <a:chOff x="1140146" y="554812"/>
            <a:chExt cx="5826494" cy="4181217"/>
          </a:xfrm>
        </p:grpSpPr>
        <p:sp>
          <p:nvSpPr>
            <p:cNvPr id="81" name="四角形: 角を丸くする 80">
              <a:extLst>
                <a:ext uri="{FF2B5EF4-FFF2-40B4-BE49-F238E27FC236}">
                  <a16:creationId xmlns:a16="http://schemas.microsoft.com/office/drawing/2014/main" id="{5D59C72D-2E20-4AD4-852B-5A462EDF6B0E}"/>
                </a:ext>
              </a:extLst>
            </p:cNvPr>
            <p:cNvSpPr/>
            <p:nvPr/>
          </p:nvSpPr>
          <p:spPr>
            <a:xfrm>
              <a:off x="1140146" y="554812"/>
              <a:ext cx="5826494" cy="4181217"/>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700" b="1" dirty="0"/>
                <a:t>研究協力校区内の連携機会</a:t>
              </a:r>
            </a:p>
          </p:txBody>
        </p:sp>
        <p:sp>
          <p:nvSpPr>
            <p:cNvPr id="82" name="四角形: 角を丸くする 81">
              <a:extLst>
                <a:ext uri="{FF2B5EF4-FFF2-40B4-BE49-F238E27FC236}">
                  <a16:creationId xmlns:a16="http://schemas.microsoft.com/office/drawing/2014/main" id="{F71B1ABF-6558-49E7-95E6-82EB62A65FD2}"/>
                </a:ext>
              </a:extLst>
            </p:cNvPr>
            <p:cNvSpPr/>
            <p:nvPr/>
          </p:nvSpPr>
          <p:spPr>
            <a:xfrm>
              <a:off x="1398877" y="1537644"/>
              <a:ext cx="5275853" cy="731012"/>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700" b="1" dirty="0"/>
                <a:t>①英語主任会後（</a:t>
              </a:r>
              <a:r>
                <a:rPr lang="en-US" altLang="ja-JP" sz="700" b="1" dirty="0"/>
                <a:t>8</a:t>
              </a:r>
              <a:r>
                <a:rPr lang="ja-JP" altLang="en-US" sz="700" b="1" dirty="0"/>
                <a:t>月）</a:t>
              </a:r>
            </a:p>
          </p:txBody>
        </p:sp>
        <p:sp>
          <p:nvSpPr>
            <p:cNvPr id="83" name="四角形: 角を丸くする 82">
              <a:extLst>
                <a:ext uri="{FF2B5EF4-FFF2-40B4-BE49-F238E27FC236}">
                  <a16:creationId xmlns:a16="http://schemas.microsoft.com/office/drawing/2014/main" id="{BA999F93-0BA6-42E9-A733-3F0E6A742435}"/>
                </a:ext>
              </a:extLst>
            </p:cNvPr>
            <p:cNvSpPr/>
            <p:nvPr/>
          </p:nvSpPr>
          <p:spPr>
            <a:xfrm>
              <a:off x="1421329" y="2633531"/>
              <a:ext cx="5275853" cy="695585"/>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600" b="1" dirty="0"/>
                <a:t>②「</a:t>
              </a:r>
              <a:r>
                <a:rPr lang="en-US" altLang="ja-JP" sz="600" b="1" dirty="0"/>
                <a:t>My Summer Vacation</a:t>
              </a:r>
              <a:r>
                <a:rPr lang="ja-JP" altLang="en-US" sz="600" b="1" dirty="0"/>
                <a:t>」（</a:t>
              </a:r>
              <a:r>
                <a:rPr lang="en-US" altLang="ja-JP" sz="600" b="1" dirty="0"/>
                <a:t>2</a:t>
              </a:r>
              <a:r>
                <a:rPr lang="ja-JP" altLang="en-US" sz="600" b="1" dirty="0"/>
                <a:t>学期）</a:t>
              </a:r>
            </a:p>
          </p:txBody>
        </p:sp>
        <p:sp>
          <p:nvSpPr>
            <p:cNvPr id="84" name="四角形: 角を丸くする 83">
              <a:extLst>
                <a:ext uri="{FF2B5EF4-FFF2-40B4-BE49-F238E27FC236}">
                  <a16:creationId xmlns:a16="http://schemas.microsoft.com/office/drawing/2014/main" id="{83FC4CB3-743C-438A-9660-7DCB990227C7}"/>
                </a:ext>
              </a:extLst>
            </p:cNvPr>
            <p:cNvSpPr/>
            <p:nvPr/>
          </p:nvSpPr>
          <p:spPr>
            <a:xfrm>
              <a:off x="1421329" y="3693990"/>
              <a:ext cx="5275853" cy="610840"/>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700" b="1" dirty="0"/>
                <a:t>③幼小中合同連携研修会（</a:t>
              </a:r>
              <a:r>
                <a:rPr lang="en-US" altLang="ja-JP" sz="700" b="1" dirty="0"/>
                <a:t>11</a:t>
              </a:r>
              <a:r>
                <a:rPr lang="ja-JP" altLang="en-US" sz="700" b="1" dirty="0"/>
                <a:t>月）</a:t>
              </a:r>
              <a:endParaRPr lang="ja-JP" altLang="en-US" sz="1050" b="1" dirty="0"/>
            </a:p>
          </p:txBody>
        </p:sp>
      </p:grpSp>
      <p:sp>
        <p:nvSpPr>
          <p:cNvPr id="78" name="矢印: 右 77">
            <a:extLst>
              <a:ext uri="{FF2B5EF4-FFF2-40B4-BE49-F238E27FC236}">
                <a16:creationId xmlns:a16="http://schemas.microsoft.com/office/drawing/2014/main" id="{633C9D85-43AA-4747-8D59-9018DF367BB4}"/>
              </a:ext>
            </a:extLst>
          </p:cNvPr>
          <p:cNvSpPr/>
          <p:nvPr/>
        </p:nvSpPr>
        <p:spPr>
          <a:xfrm>
            <a:off x="5126231" y="7878967"/>
            <a:ext cx="164142" cy="196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
        <p:nvSpPr>
          <p:cNvPr id="74" name="テキスト ボックス 73">
            <a:extLst>
              <a:ext uri="{FF2B5EF4-FFF2-40B4-BE49-F238E27FC236}">
                <a16:creationId xmlns:a16="http://schemas.microsoft.com/office/drawing/2014/main" id="{1426EE14-FACA-47E6-BF82-CC9B845B10F4}"/>
              </a:ext>
            </a:extLst>
          </p:cNvPr>
          <p:cNvSpPr txBox="1"/>
          <p:nvPr/>
        </p:nvSpPr>
        <p:spPr>
          <a:xfrm>
            <a:off x="3508876" y="8907455"/>
            <a:ext cx="3278727" cy="415499"/>
          </a:xfrm>
          <a:prstGeom prst="rect">
            <a:avLst/>
          </a:prstGeom>
          <a:solidFill>
            <a:schemeClr val="bg1"/>
          </a:solidFill>
          <a:ln>
            <a:solidFill>
              <a:schemeClr val="tx1"/>
            </a:solidFill>
          </a:ln>
        </p:spPr>
        <p:txBody>
          <a:bodyPr wrap="square" rtlCol="0">
            <a:spAutoFit/>
          </a:bodyPr>
          <a:lstStyle/>
          <a:p>
            <a:r>
              <a:rPr kumimoji="1" lang="ja-JP" altLang="en-US" sz="1050" dirty="0"/>
              <a:t>ステップ①は既存の英語主任会の一部を活用します。</a:t>
            </a:r>
            <a:endParaRPr kumimoji="1" lang="en-US" altLang="ja-JP" sz="1050" dirty="0"/>
          </a:p>
          <a:p>
            <a:r>
              <a:rPr kumimoji="1" lang="ja-JP" altLang="en-US" sz="1050" dirty="0"/>
              <a:t>ステップ③は既存の研修機会の一部を活用します。</a:t>
            </a:r>
            <a:endParaRPr kumimoji="1" lang="en-US" altLang="ja-JP" sz="1050" dirty="0"/>
          </a:p>
        </p:txBody>
      </p:sp>
      <p:sp>
        <p:nvSpPr>
          <p:cNvPr id="75" name="テキスト ボックス 74">
            <a:extLst>
              <a:ext uri="{FF2B5EF4-FFF2-40B4-BE49-F238E27FC236}">
                <a16:creationId xmlns:a16="http://schemas.microsoft.com/office/drawing/2014/main" id="{AF073C7D-4B7B-4333-BA7B-E3A29B4BBACC}"/>
              </a:ext>
            </a:extLst>
          </p:cNvPr>
          <p:cNvSpPr txBox="1"/>
          <p:nvPr/>
        </p:nvSpPr>
        <p:spPr>
          <a:xfrm>
            <a:off x="3524286" y="7258916"/>
            <a:ext cx="3263317" cy="230832"/>
          </a:xfrm>
          <a:prstGeom prst="rect">
            <a:avLst/>
          </a:prstGeom>
          <a:solidFill>
            <a:srgbClr val="FFC000"/>
          </a:solidFill>
          <a:ln>
            <a:solidFill>
              <a:srgbClr val="FF0000"/>
            </a:solidFill>
          </a:ln>
        </p:spPr>
        <p:txBody>
          <a:bodyPr wrap="square" rtlCol="0">
            <a:spAutoFit/>
          </a:bodyPr>
          <a:lstStyle/>
          <a:p>
            <a:pPr algn="ctr"/>
            <a:r>
              <a:rPr kumimoji="1" lang="ja-JP" altLang="en-US" sz="900" b="1" dirty="0"/>
              <a:t>研究協力校区における連携機会の設定例</a:t>
            </a:r>
          </a:p>
        </p:txBody>
      </p:sp>
      <p:pic>
        <p:nvPicPr>
          <p:cNvPr id="18" name="図 17">
            <a:extLst>
              <a:ext uri="{FF2B5EF4-FFF2-40B4-BE49-F238E27FC236}">
                <a16:creationId xmlns:a16="http://schemas.microsoft.com/office/drawing/2014/main" id="{0C51C4AF-7B18-4B14-9A43-E6BD6A6649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303" y="9227705"/>
            <a:ext cx="958948" cy="772970"/>
          </a:xfrm>
          <a:prstGeom prst="rect">
            <a:avLst/>
          </a:prstGeom>
        </p:spPr>
      </p:pic>
      <p:sp>
        <p:nvSpPr>
          <p:cNvPr id="19" name="吹き出し: 角を丸めた四角形 18">
            <a:extLst>
              <a:ext uri="{FF2B5EF4-FFF2-40B4-BE49-F238E27FC236}">
                <a16:creationId xmlns:a16="http://schemas.microsoft.com/office/drawing/2014/main" id="{471CB2AD-CB89-45CF-926D-2D293A4BA0C5}"/>
              </a:ext>
            </a:extLst>
          </p:cNvPr>
          <p:cNvSpPr/>
          <p:nvPr/>
        </p:nvSpPr>
        <p:spPr>
          <a:xfrm>
            <a:off x="4888520" y="9316709"/>
            <a:ext cx="1901563" cy="559704"/>
          </a:xfrm>
          <a:prstGeom prst="wedgeRoundRectCallout">
            <a:avLst>
              <a:gd name="adj1" fmla="val -63449"/>
              <a:gd name="adj2" fmla="val -12925"/>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000" dirty="0"/>
              <a:t>　教員の負担が増えないように、既存の研修及び会議の一部を活用しました。</a:t>
            </a:r>
          </a:p>
        </p:txBody>
      </p:sp>
      <p:grpSp>
        <p:nvGrpSpPr>
          <p:cNvPr id="45" name="グループ化 44">
            <a:extLst>
              <a:ext uri="{FF2B5EF4-FFF2-40B4-BE49-F238E27FC236}">
                <a16:creationId xmlns:a16="http://schemas.microsoft.com/office/drawing/2014/main" id="{29C523B3-AC5F-4A78-8E6C-5DF32A968E06}"/>
              </a:ext>
            </a:extLst>
          </p:cNvPr>
          <p:cNvGrpSpPr/>
          <p:nvPr/>
        </p:nvGrpSpPr>
        <p:grpSpPr>
          <a:xfrm>
            <a:off x="3410222" y="4412226"/>
            <a:ext cx="3397480" cy="2168590"/>
            <a:chOff x="2302" y="6519810"/>
            <a:chExt cx="6989356" cy="2866565"/>
          </a:xfrm>
        </p:grpSpPr>
        <p:sp>
          <p:nvSpPr>
            <p:cNvPr id="46" name="四角形: 角を丸くする 45">
              <a:extLst>
                <a:ext uri="{FF2B5EF4-FFF2-40B4-BE49-F238E27FC236}">
                  <a16:creationId xmlns:a16="http://schemas.microsoft.com/office/drawing/2014/main" id="{855A4306-F5DB-4C6A-9267-C86F510EA5A3}"/>
                </a:ext>
              </a:extLst>
            </p:cNvPr>
            <p:cNvSpPr/>
            <p:nvPr/>
          </p:nvSpPr>
          <p:spPr>
            <a:xfrm>
              <a:off x="241315" y="7358018"/>
              <a:ext cx="6454623" cy="2028357"/>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endParaRPr lang="ja-JP" altLang="en-US" sz="1050" b="1" dirty="0"/>
            </a:p>
          </p:txBody>
        </p:sp>
        <p:sp>
          <p:nvSpPr>
            <p:cNvPr id="47" name="四角形: 角を丸くする 46">
              <a:extLst>
                <a:ext uri="{FF2B5EF4-FFF2-40B4-BE49-F238E27FC236}">
                  <a16:creationId xmlns:a16="http://schemas.microsoft.com/office/drawing/2014/main" id="{7DF56936-F473-41E8-B1FA-EB16B3A093C7}"/>
                </a:ext>
              </a:extLst>
            </p:cNvPr>
            <p:cNvSpPr/>
            <p:nvPr/>
          </p:nvSpPr>
          <p:spPr>
            <a:xfrm>
              <a:off x="364292" y="7486246"/>
              <a:ext cx="5969943" cy="457714"/>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000" b="1" dirty="0"/>
                <a:t>小中連携：指導及び評価の連携、人の交流</a:t>
              </a:r>
              <a:endParaRPr lang="ja-JP" altLang="en-US" sz="1400" b="1" dirty="0"/>
            </a:p>
          </p:txBody>
        </p:sp>
        <p:sp>
          <p:nvSpPr>
            <p:cNvPr id="52" name="テキスト ボックス 51">
              <a:extLst>
                <a:ext uri="{FF2B5EF4-FFF2-40B4-BE49-F238E27FC236}">
                  <a16:creationId xmlns:a16="http://schemas.microsoft.com/office/drawing/2014/main" id="{1BBF23A4-FCED-43D4-828C-7EA2ECD55478}"/>
                </a:ext>
              </a:extLst>
            </p:cNvPr>
            <p:cNvSpPr txBox="1"/>
            <p:nvPr/>
          </p:nvSpPr>
          <p:spPr>
            <a:xfrm>
              <a:off x="2302" y="6519810"/>
              <a:ext cx="6989356" cy="854357"/>
            </a:xfrm>
            <a:prstGeom prst="rect">
              <a:avLst/>
            </a:prstGeom>
            <a:noFill/>
          </p:spPr>
          <p:txBody>
            <a:bodyPr wrap="square" rtlCol="0">
              <a:spAutoFit/>
            </a:bodyPr>
            <a:lstStyle/>
            <a:p>
              <a:r>
                <a:rPr kumimoji="1" lang="ja-JP" altLang="en-US" dirty="0">
                  <a:latin typeface="UD デジタル 教科書体 N-B" panose="02020700000000000000" pitchFamily="17" charset="-128"/>
                  <a:ea typeface="UD デジタル 教科書体 N-B" panose="02020700000000000000" pitchFamily="17" charset="-128"/>
                </a:rPr>
                <a:t>２</a:t>
              </a:r>
              <a:r>
                <a:rPr kumimoji="1" lang="en-US" altLang="ja-JP" dirty="0">
                  <a:latin typeface="UD デジタル 教科書体 N-B" panose="02020700000000000000" pitchFamily="17" charset="-128"/>
                  <a:ea typeface="UD デジタル 教科書体 N-B" panose="02020700000000000000" pitchFamily="17" charset="-128"/>
                </a:rPr>
                <a:t>.</a:t>
              </a:r>
              <a:r>
                <a:rPr kumimoji="1" lang="ja-JP" altLang="en-US" dirty="0">
                  <a:latin typeface="UD デジタル 教科書体 N-B" panose="02020700000000000000" pitchFamily="17" charset="-128"/>
                  <a:ea typeface="UD デジタル 教科書体 N-B" panose="02020700000000000000" pitchFamily="17" charset="-128"/>
                </a:rPr>
                <a:t>連携課題の把握と</a:t>
              </a:r>
              <a:endParaRPr kumimoji="1" lang="en-US" altLang="ja-JP" dirty="0">
                <a:latin typeface="UD デジタル 教科書体 N-B" panose="02020700000000000000" pitchFamily="17" charset="-128"/>
                <a:ea typeface="UD デジタル 教科書体 N-B" panose="02020700000000000000" pitchFamily="17" charset="-128"/>
              </a:endParaRPr>
            </a:p>
            <a:p>
              <a:r>
                <a:rPr kumimoji="1" lang="ja-JP" altLang="en-US" dirty="0">
                  <a:latin typeface="UD デジタル 教科書体 N-B" panose="02020700000000000000" pitchFamily="17" charset="-128"/>
                  <a:ea typeface="UD デジタル 教科書体 N-B" panose="02020700000000000000" pitchFamily="17" charset="-128"/>
                </a:rPr>
                <a:t>　　　　　小中連携内容の決定</a:t>
              </a:r>
            </a:p>
          </p:txBody>
        </p:sp>
        <p:sp>
          <p:nvSpPr>
            <p:cNvPr id="53" name="四角形: 角を丸くする 52">
              <a:extLst>
                <a:ext uri="{FF2B5EF4-FFF2-40B4-BE49-F238E27FC236}">
                  <a16:creationId xmlns:a16="http://schemas.microsoft.com/office/drawing/2014/main" id="{6E4B916E-F5B2-4B4B-9E83-55054EF319DA}"/>
                </a:ext>
              </a:extLst>
            </p:cNvPr>
            <p:cNvSpPr/>
            <p:nvPr/>
          </p:nvSpPr>
          <p:spPr>
            <a:xfrm>
              <a:off x="374368" y="7952186"/>
              <a:ext cx="5969943" cy="433216"/>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000" b="1" dirty="0"/>
                <a:t>小小連携：人の交流</a:t>
              </a:r>
              <a:endParaRPr lang="ja-JP" altLang="en-US" sz="1400" b="1" dirty="0"/>
            </a:p>
          </p:txBody>
        </p:sp>
        <p:sp>
          <p:nvSpPr>
            <p:cNvPr id="54" name="矢印: 下 53">
              <a:extLst>
                <a:ext uri="{FF2B5EF4-FFF2-40B4-BE49-F238E27FC236}">
                  <a16:creationId xmlns:a16="http://schemas.microsoft.com/office/drawing/2014/main" id="{118B965E-AEA6-4714-8328-7C5AC7E6DAAF}"/>
                </a:ext>
              </a:extLst>
            </p:cNvPr>
            <p:cNvSpPr/>
            <p:nvPr/>
          </p:nvSpPr>
          <p:spPr>
            <a:xfrm>
              <a:off x="1946565" y="8441191"/>
              <a:ext cx="859619" cy="169444"/>
            </a:xfrm>
            <a:prstGeom prst="downArrow">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200" dirty="0"/>
            </a:p>
          </p:txBody>
        </p:sp>
        <p:sp>
          <p:nvSpPr>
            <p:cNvPr id="55" name="四角形: 角を丸くする 54">
              <a:extLst>
                <a:ext uri="{FF2B5EF4-FFF2-40B4-BE49-F238E27FC236}">
                  <a16:creationId xmlns:a16="http://schemas.microsoft.com/office/drawing/2014/main" id="{C9F2B81A-A9D6-466D-BCC7-E5C2248D2FA1}"/>
                </a:ext>
              </a:extLst>
            </p:cNvPr>
            <p:cNvSpPr/>
            <p:nvPr/>
          </p:nvSpPr>
          <p:spPr>
            <a:xfrm>
              <a:off x="393638" y="8650152"/>
              <a:ext cx="5969945" cy="593892"/>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050" b="1" dirty="0"/>
                <a:t>小中連携内容：小中の系統性を意識できる</a:t>
              </a:r>
              <a:endParaRPr lang="en-US" altLang="ja-JP" sz="1050" b="1" dirty="0"/>
            </a:p>
            <a:p>
              <a:r>
                <a:rPr lang="ja-JP" altLang="en-US" sz="1050" b="1" dirty="0"/>
                <a:t>　　　　　　　指導方法の連携</a:t>
              </a:r>
              <a:endParaRPr lang="en-US" altLang="ja-JP" sz="1050" b="1" dirty="0"/>
            </a:p>
          </p:txBody>
        </p:sp>
      </p:grpSp>
      <p:sp>
        <p:nvSpPr>
          <p:cNvPr id="50" name="吹き出し: 角を丸めた四角形 49">
            <a:extLst>
              <a:ext uri="{FF2B5EF4-FFF2-40B4-BE49-F238E27FC236}">
                <a16:creationId xmlns:a16="http://schemas.microsoft.com/office/drawing/2014/main" id="{F00339EA-6D7E-44A2-AA61-5484EBF22322}"/>
              </a:ext>
            </a:extLst>
          </p:cNvPr>
          <p:cNvSpPr/>
          <p:nvPr/>
        </p:nvSpPr>
        <p:spPr>
          <a:xfrm>
            <a:off x="4901220" y="5405345"/>
            <a:ext cx="1938120" cy="556648"/>
          </a:xfrm>
          <a:prstGeom prst="wedgeRoundRectCallout">
            <a:avLst>
              <a:gd name="adj1" fmla="val 35082"/>
              <a:gd name="adj2" fmla="val 74893"/>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900" dirty="0"/>
              <a:t>共通単元「</a:t>
            </a:r>
            <a:r>
              <a:rPr kumimoji="1" lang="en-US" altLang="ja-JP" sz="900" dirty="0"/>
              <a:t>My Summer Vacation</a:t>
            </a:r>
            <a:r>
              <a:rPr kumimoji="1" lang="ja-JP" altLang="en-US" sz="900" dirty="0"/>
              <a:t>」内で「小中の系統性」に重点を置くことにしました。</a:t>
            </a:r>
          </a:p>
          <a:p>
            <a:endParaRPr kumimoji="1" lang="ja-JP" altLang="en-US" sz="900" dirty="0"/>
          </a:p>
        </p:txBody>
      </p:sp>
      <p:pic>
        <p:nvPicPr>
          <p:cNvPr id="58" name="図 57">
            <a:extLst>
              <a:ext uri="{FF2B5EF4-FFF2-40B4-BE49-F238E27FC236}">
                <a16:creationId xmlns:a16="http://schemas.microsoft.com/office/drawing/2014/main" id="{C8035214-F059-4395-AE40-E2397B87E1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5243" y="6052956"/>
            <a:ext cx="654931" cy="654931"/>
          </a:xfrm>
          <a:prstGeom prst="rect">
            <a:avLst/>
          </a:prstGeom>
        </p:spPr>
      </p:pic>
      <p:sp>
        <p:nvSpPr>
          <p:cNvPr id="60" name="正方形/長方形 59">
            <a:extLst>
              <a:ext uri="{FF2B5EF4-FFF2-40B4-BE49-F238E27FC236}">
                <a16:creationId xmlns:a16="http://schemas.microsoft.com/office/drawing/2014/main" id="{6757457A-A9F4-46F9-AB83-521120509831}"/>
              </a:ext>
            </a:extLst>
          </p:cNvPr>
          <p:cNvSpPr/>
          <p:nvPr/>
        </p:nvSpPr>
        <p:spPr>
          <a:xfrm>
            <a:off x="3455816" y="6848516"/>
            <a:ext cx="3278727" cy="369332"/>
          </a:xfrm>
          <a:prstGeom prst="rect">
            <a:avLst/>
          </a:prstGeom>
        </p:spPr>
        <p:txBody>
          <a:bodyPr wrap="square">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３．連携機会の設定</a:t>
            </a:r>
            <a:r>
              <a:rPr kumimoji="1" lang="ja-JP" altLang="en-US" b="1" dirty="0"/>
              <a:t> </a:t>
            </a:r>
            <a:endParaRPr kumimoji="1" lang="ja-JP" altLang="en-US" sz="1000" b="1" dirty="0">
              <a:latin typeface="UD デジタル 教科書体 N-B" panose="02020700000000000000" pitchFamily="17" charset="-128"/>
              <a:ea typeface="UD デジタル 教科書体 N-B" panose="02020700000000000000" pitchFamily="17" charset="-128"/>
            </a:endParaRPr>
          </a:p>
        </p:txBody>
      </p:sp>
      <p:sp>
        <p:nvSpPr>
          <p:cNvPr id="63" name="テキスト ボックス 62">
            <a:extLst>
              <a:ext uri="{FF2B5EF4-FFF2-40B4-BE49-F238E27FC236}">
                <a16:creationId xmlns:a16="http://schemas.microsoft.com/office/drawing/2014/main" id="{60BA1934-F070-4730-ABDA-230E9D619532}"/>
              </a:ext>
            </a:extLst>
          </p:cNvPr>
          <p:cNvSpPr txBox="1"/>
          <p:nvPr/>
        </p:nvSpPr>
        <p:spPr>
          <a:xfrm>
            <a:off x="3582860" y="114407"/>
            <a:ext cx="3137894" cy="369332"/>
          </a:xfrm>
          <a:prstGeom prst="rect">
            <a:avLst/>
          </a:prstGeom>
          <a:solidFill>
            <a:schemeClr val="accent2">
              <a:lumMod val="60000"/>
              <a:lumOff val="40000"/>
            </a:schemeClr>
          </a:solidFill>
        </p:spPr>
        <p:txBody>
          <a:bodyPr wrap="square" rtlCol="0">
            <a:spAutoFit/>
          </a:bodyPr>
          <a:lstStyle/>
          <a:p>
            <a:pPr algn="ctr"/>
            <a:r>
              <a:rPr lang="ja-JP" altLang="en-US" b="1" dirty="0">
                <a:latin typeface="UD デジタル 教科書体 N-B" panose="02020700000000000000" pitchFamily="17" charset="-128"/>
                <a:ea typeface="UD デジタル 教科書体 N-B" panose="02020700000000000000" pitchFamily="17" charset="-128"/>
              </a:rPr>
              <a:t>研究協力校での実践例</a:t>
            </a:r>
          </a:p>
        </p:txBody>
      </p:sp>
      <p:pic>
        <p:nvPicPr>
          <p:cNvPr id="64" name="図 63">
            <a:extLst>
              <a:ext uri="{FF2B5EF4-FFF2-40B4-BE49-F238E27FC236}">
                <a16:creationId xmlns:a16="http://schemas.microsoft.com/office/drawing/2014/main" id="{5E0CBF53-97D2-49E8-9DBA-78751C59150A}"/>
              </a:ext>
            </a:extLst>
          </p:cNvPr>
          <p:cNvPicPr>
            <a:picLocks noChangeAspect="1"/>
          </p:cNvPicPr>
          <p:nvPr/>
        </p:nvPicPr>
        <p:blipFill rotWithShape="1">
          <a:blip r:embed="rId2">
            <a:extLst>
              <a:ext uri="{28A0092B-C50C-407E-A947-70E740481C1C}">
                <a14:useLocalDpi xmlns:a14="http://schemas.microsoft.com/office/drawing/2010/main" val="0"/>
              </a:ext>
            </a:extLst>
          </a:blip>
          <a:srcRect b="36163"/>
          <a:stretch/>
        </p:blipFill>
        <p:spPr>
          <a:xfrm>
            <a:off x="-11031" y="-23817"/>
            <a:ext cx="3411567" cy="4260006"/>
          </a:xfrm>
          <a:prstGeom prst="rect">
            <a:avLst/>
          </a:prstGeom>
        </p:spPr>
      </p:pic>
      <p:sp>
        <p:nvSpPr>
          <p:cNvPr id="62" name="テキスト ボックス 61">
            <a:extLst>
              <a:ext uri="{FF2B5EF4-FFF2-40B4-BE49-F238E27FC236}">
                <a16:creationId xmlns:a16="http://schemas.microsoft.com/office/drawing/2014/main" id="{7D053F7B-FF3A-49F2-8076-55FC8137FCAA}"/>
              </a:ext>
            </a:extLst>
          </p:cNvPr>
          <p:cNvSpPr txBox="1"/>
          <p:nvPr/>
        </p:nvSpPr>
        <p:spPr>
          <a:xfrm>
            <a:off x="103380" y="110810"/>
            <a:ext cx="3180973" cy="369332"/>
          </a:xfrm>
          <a:prstGeom prst="rect">
            <a:avLst/>
          </a:prstGeom>
          <a:solidFill>
            <a:schemeClr val="accent2">
              <a:lumMod val="60000"/>
              <a:lumOff val="40000"/>
            </a:schemeClr>
          </a:solidFill>
        </p:spPr>
        <p:txBody>
          <a:bodyPr wrap="square" rtlCol="0">
            <a:spAutoFit/>
          </a:bodyPr>
          <a:lstStyle/>
          <a:p>
            <a:pPr algn="ctr"/>
            <a:r>
              <a:rPr lang="ja-JP" altLang="en-US" b="1" dirty="0">
                <a:latin typeface="UD デジタル 教科書体 N-B" panose="02020700000000000000" pitchFamily="17" charset="-128"/>
                <a:ea typeface="UD デジタル 教科書体 N-B" panose="02020700000000000000" pitchFamily="17" charset="-128"/>
              </a:rPr>
              <a:t>「リーフレット」の利用手順</a:t>
            </a:r>
          </a:p>
        </p:txBody>
      </p:sp>
      <p:sp>
        <p:nvSpPr>
          <p:cNvPr id="23" name="四角形: 角を丸くする 22">
            <a:extLst>
              <a:ext uri="{FF2B5EF4-FFF2-40B4-BE49-F238E27FC236}">
                <a16:creationId xmlns:a16="http://schemas.microsoft.com/office/drawing/2014/main" id="{78D7FD3A-754D-4525-8D67-7CFAADD00765}"/>
              </a:ext>
            </a:extLst>
          </p:cNvPr>
          <p:cNvSpPr/>
          <p:nvPr/>
        </p:nvSpPr>
        <p:spPr>
          <a:xfrm>
            <a:off x="135689" y="518316"/>
            <a:ext cx="3137894" cy="496185"/>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b="1" dirty="0">
                <a:latin typeface="UD デジタル 教科書体 N-B" panose="02020700000000000000" pitchFamily="17" charset="-128"/>
                <a:ea typeface="UD デジタル 教科書体 N-B" panose="02020700000000000000" pitchFamily="17" charset="-128"/>
              </a:rPr>
              <a:t>１．連携状況の把握</a:t>
            </a:r>
          </a:p>
        </p:txBody>
      </p:sp>
      <p:pic>
        <p:nvPicPr>
          <p:cNvPr id="65" name="図 64">
            <a:extLst>
              <a:ext uri="{FF2B5EF4-FFF2-40B4-BE49-F238E27FC236}">
                <a16:creationId xmlns:a16="http://schemas.microsoft.com/office/drawing/2014/main" id="{2B77EADD-01FB-4134-A49B-1A0D662E29E3}"/>
              </a:ext>
            </a:extLst>
          </p:cNvPr>
          <p:cNvPicPr>
            <a:picLocks noChangeAspect="1"/>
          </p:cNvPicPr>
          <p:nvPr/>
        </p:nvPicPr>
        <p:blipFill rotWithShape="1">
          <a:blip r:embed="rId2">
            <a:extLst>
              <a:ext uri="{28A0092B-C50C-407E-A947-70E740481C1C}">
                <a14:useLocalDpi xmlns:a14="http://schemas.microsoft.com/office/drawing/2010/main" val="0"/>
              </a:ext>
            </a:extLst>
          </a:blip>
          <a:srcRect b="53836"/>
          <a:stretch/>
        </p:blipFill>
        <p:spPr>
          <a:xfrm>
            <a:off x="-1394" y="4350929"/>
            <a:ext cx="3401930" cy="2260327"/>
          </a:xfrm>
          <a:prstGeom prst="rect">
            <a:avLst/>
          </a:prstGeom>
        </p:spPr>
      </p:pic>
      <p:sp>
        <p:nvSpPr>
          <p:cNvPr id="24" name="四角形: 角を丸くする 23">
            <a:extLst>
              <a:ext uri="{FF2B5EF4-FFF2-40B4-BE49-F238E27FC236}">
                <a16:creationId xmlns:a16="http://schemas.microsoft.com/office/drawing/2014/main" id="{2370F3FF-CC2B-48DD-AA01-29BD946307A7}"/>
              </a:ext>
            </a:extLst>
          </p:cNvPr>
          <p:cNvSpPr/>
          <p:nvPr/>
        </p:nvSpPr>
        <p:spPr>
          <a:xfrm>
            <a:off x="124919" y="4384237"/>
            <a:ext cx="3233056" cy="703846"/>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b="1" dirty="0">
                <a:latin typeface="UD デジタル 教科書体 N-B" panose="02020700000000000000" pitchFamily="17" charset="-128"/>
                <a:ea typeface="UD デジタル 教科書体 N-B" panose="02020700000000000000" pitchFamily="17" charset="-128"/>
              </a:rPr>
              <a:t>２．連携課題の把握と</a:t>
            </a:r>
            <a:endParaRPr lang="en-US" altLang="ja-JP" b="1" dirty="0">
              <a:latin typeface="UD デジタル 教科書体 N-B" panose="02020700000000000000" pitchFamily="17" charset="-128"/>
              <a:ea typeface="UD デジタル 教科書体 N-B" panose="02020700000000000000" pitchFamily="17" charset="-128"/>
            </a:endParaRPr>
          </a:p>
          <a:p>
            <a:pPr algn="r"/>
            <a:r>
              <a:rPr lang="ja-JP" altLang="en-US" b="1" dirty="0">
                <a:latin typeface="UD デジタル 教科書体 N-B" panose="02020700000000000000" pitchFamily="17" charset="-128"/>
                <a:ea typeface="UD デジタル 教科書体 N-B" panose="02020700000000000000" pitchFamily="17" charset="-128"/>
              </a:rPr>
              <a:t>小中連携内容の決定</a:t>
            </a:r>
          </a:p>
        </p:txBody>
      </p:sp>
      <p:pic>
        <p:nvPicPr>
          <p:cNvPr id="66" name="図 65">
            <a:extLst>
              <a:ext uri="{FF2B5EF4-FFF2-40B4-BE49-F238E27FC236}">
                <a16:creationId xmlns:a16="http://schemas.microsoft.com/office/drawing/2014/main" id="{7CF33682-CB0B-4BBB-BDC7-57B0ED1A1803}"/>
              </a:ext>
            </a:extLst>
          </p:cNvPr>
          <p:cNvPicPr>
            <a:picLocks noChangeAspect="1"/>
          </p:cNvPicPr>
          <p:nvPr/>
        </p:nvPicPr>
        <p:blipFill rotWithShape="1">
          <a:blip r:embed="rId2">
            <a:extLst>
              <a:ext uri="{28A0092B-C50C-407E-A947-70E740481C1C}">
                <a14:useLocalDpi xmlns:a14="http://schemas.microsoft.com/office/drawing/2010/main" val="0"/>
              </a:ext>
            </a:extLst>
          </a:blip>
          <a:srcRect t="18019"/>
          <a:stretch/>
        </p:blipFill>
        <p:spPr>
          <a:xfrm>
            <a:off x="14087" y="6759303"/>
            <a:ext cx="3371243" cy="3146697"/>
          </a:xfrm>
          <a:prstGeom prst="rect">
            <a:avLst/>
          </a:prstGeom>
        </p:spPr>
      </p:pic>
      <p:sp>
        <p:nvSpPr>
          <p:cNvPr id="25" name="四角形: 角を丸くする 24">
            <a:extLst>
              <a:ext uri="{FF2B5EF4-FFF2-40B4-BE49-F238E27FC236}">
                <a16:creationId xmlns:a16="http://schemas.microsoft.com/office/drawing/2014/main" id="{3DAA0418-C6D4-4E80-90DD-DBA341751CBE}"/>
              </a:ext>
            </a:extLst>
          </p:cNvPr>
          <p:cNvSpPr/>
          <p:nvPr/>
        </p:nvSpPr>
        <p:spPr>
          <a:xfrm>
            <a:off x="130664" y="6806875"/>
            <a:ext cx="3137894" cy="439773"/>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b="1" dirty="0">
                <a:latin typeface="UD デジタル 教科書体 N-B" panose="02020700000000000000" pitchFamily="17" charset="-128"/>
                <a:ea typeface="UD デジタル 教科書体 N-B" panose="02020700000000000000" pitchFamily="17" charset="-128"/>
              </a:rPr>
              <a:t>３．連携機会の設定</a:t>
            </a:r>
            <a:endParaRPr lang="ja-JP" altLang="en-US" sz="3200" b="1" dirty="0">
              <a:latin typeface="UD デジタル 教科書体 N-B" panose="02020700000000000000" pitchFamily="17" charset="-128"/>
              <a:ea typeface="UD デジタル 教科書体 N-B" panose="02020700000000000000" pitchFamily="17" charset="-128"/>
            </a:endParaRPr>
          </a:p>
        </p:txBody>
      </p:sp>
      <p:sp>
        <p:nvSpPr>
          <p:cNvPr id="26" name="吹き出し: 四角形 25">
            <a:extLst>
              <a:ext uri="{FF2B5EF4-FFF2-40B4-BE49-F238E27FC236}">
                <a16:creationId xmlns:a16="http://schemas.microsoft.com/office/drawing/2014/main" id="{099C42D1-1BE3-4FAD-94E9-41165785AD25}"/>
              </a:ext>
            </a:extLst>
          </p:cNvPr>
          <p:cNvSpPr/>
          <p:nvPr/>
        </p:nvSpPr>
        <p:spPr>
          <a:xfrm>
            <a:off x="135689" y="7211428"/>
            <a:ext cx="3137894" cy="2664985"/>
          </a:xfrm>
          <a:prstGeom prst="wedgeRectCallout">
            <a:avLst>
              <a:gd name="adj1" fmla="val -50118"/>
              <a:gd name="adj2" fmla="val -24015"/>
            </a:avLst>
          </a:prstGeom>
          <a:pattFill prst="pct25">
            <a:fgClr>
              <a:schemeClr val="lt1"/>
            </a:fgClr>
            <a:bgClr>
              <a:srgbClr val="FDD7F5"/>
            </a:bgClr>
          </a:pattFill>
          <a:ln>
            <a:solidFill>
              <a:schemeClr val="tx1"/>
            </a:solidFill>
          </a:ln>
        </p:spPr>
        <p:style>
          <a:lnRef idx="2">
            <a:schemeClr val="accent6"/>
          </a:lnRef>
          <a:fillRef idx="1">
            <a:schemeClr val="lt1"/>
          </a:fillRef>
          <a:effectRef idx="0">
            <a:schemeClr val="accent6"/>
          </a:effectRef>
          <a:fontRef idx="minor">
            <a:schemeClr val="dk1"/>
          </a:fontRef>
        </p:style>
        <p:txBody>
          <a:bodyPr rtlCol="0" anchor="t"/>
          <a:lstStyle/>
          <a:p>
            <a:endParaRPr kumimoji="1" lang="en-US" altLang="ja-JP" sz="800" dirty="0">
              <a:solidFill>
                <a:schemeClr val="tx1"/>
              </a:solidFill>
            </a:endParaRPr>
          </a:p>
          <a:p>
            <a:r>
              <a:rPr kumimoji="1" lang="ja-JP" altLang="en-US" sz="1600" dirty="0">
                <a:solidFill>
                  <a:schemeClr val="tx1"/>
                </a:solidFill>
              </a:rPr>
              <a:t>（１）研究協力校の実践例及び　</a:t>
            </a:r>
            <a:endParaRPr kumimoji="1" lang="en-US" altLang="ja-JP" sz="1600" dirty="0">
              <a:solidFill>
                <a:schemeClr val="tx1"/>
              </a:solidFill>
            </a:endParaRPr>
          </a:p>
          <a:p>
            <a:r>
              <a:rPr kumimoji="1" lang="ja-JP" altLang="en-US" sz="1600" dirty="0">
                <a:solidFill>
                  <a:schemeClr val="tx1"/>
                </a:solidFill>
              </a:rPr>
              <a:t>　　　連携機会の設定例を参照。</a:t>
            </a:r>
            <a:endParaRPr kumimoji="1" lang="en-US" altLang="ja-JP" sz="1600" dirty="0">
              <a:solidFill>
                <a:schemeClr val="tx1"/>
              </a:solidFill>
            </a:endParaRPr>
          </a:p>
          <a:p>
            <a:endParaRPr kumimoji="1" lang="en-US" altLang="ja-JP" sz="800" dirty="0">
              <a:solidFill>
                <a:schemeClr val="tx1"/>
              </a:solidFill>
            </a:endParaRPr>
          </a:p>
          <a:p>
            <a:r>
              <a:rPr kumimoji="1" lang="ja-JP" altLang="en-US" sz="1600" dirty="0">
                <a:solidFill>
                  <a:schemeClr val="tx1"/>
                </a:solidFill>
              </a:rPr>
              <a:t>（２）自校区内における既存の</a:t>
            </a:r>
            <a:endParaRPr kumimoji="1" lang="en-US" altLang="ja-JP" sz="1600" dirty="0">
              <a:solidFill>
                <a:schemeClr val="tx1"/>
              </a:solidFill>
            </a:endParaRPr>
          </a:p>
          <a:p>
            <a:r>
              <a:rPr kumimoji="1" lang="ja-JP" altLang="en-US" sz="1600" dirty="0">
                <a:solidFill>
                  <a:schemeClr val="tx1"/>
                </a:solidFill>
              </a:rPr>
              <a:t>　　　研修及び会議の一部を</a:t>
            </a:r>
            <a:endParaRPr kumimoji="1" lang="en-US" altLang="ja-JP" sz="1600" dirty="0">
              <a:solidFill>
                <a:schemeClr val="tx1"/>
              </a:solidFill>
            </a:endParaRPr>
          </a:p>
          <a:p>
            <a:r>
              <a:rPr kumimoji="1" lang="ja-JP" altLang="en-US" sz="1600" dirty="0">
                <a:solidFill>
                  <a:schemeClr val="tx1"/>
                </a:solidFill>
              </a:rPr>
              <a:t>　　　「校区内連携モデル」の</a:t>
            </a:r>
            <a:endParaRPr kumimoji="1" lang="en-US" altLang="ja-JP" sz="1600" dirty="0">
              <a:solidFill>
                <a:schemeClr val="tx1"/>
              </a:solidFill>
            </a:endParaRPr>
          </a:p>
          <a:p>
            <a:r>
              <a:rPr kumimoji="1" lang="ja-JP" altLang="en-US" sz="1600" dirty="0">
                <a:solidFill>
                  <a:schemeClr val="tx1"/>
                </a:solidFill>
              </a:rPr>
              <a:t>　　　ステップ①③として設定。</a:t>
            </a:r>
            <a:endParaRPr kumimoji="1" lang="en-US" altLang="ja-JP" sz="1600" dirty="0">
              <a:solidFill>
                <a:schemeClr val="tx1"/>
              </a:solidFill>
            </a:endParaRPr>
          </a:p>
          <a:p>
            <a:endParaRPr kumimoji="1" lang="en-US" altLang="ja-JP" sz="800" dirty="0">
              <a:solidFill>
                <a:schemeClr val="tx1"/>
              </a:solidFill>
            </a:endParaRPr>
          </a:p>
          <a:p>
            <a:r>
              <a:rPr kumimoji="1" lang="ja-JP" altLang="en-US" sz="1600" dirty="0">
                <a:solidFill>
                  <a:schemeClr val="tx1"/>
                </a:solidFill>
              </a:rPr>
              <a:t>（３）小学校間でステップ②の　　　</a:t>
            </a:r>
            <a:endParaRPr kumimoji="1" lang="en-US" altLang="ja-JP" sz="1600" dirty="0">
              <a:solidFill>
                <a:schemeClr val="tx1"/>
              </a:solidFill>
            </a:endParaRPr>
          </a:p>
          <a:p>
            <a:r>
              <a:rPr kumimoji="1" lang="ja-JP" altLang="en-US" sz="1600" dirty="0">
                <a:solidFill>
                  <a:schemeClr val="tx1"/>
                </a:solidFill>
              </a:rPr>
              <a:t>　　　共通授業実践が可能な単</a:t>
            </a:r>
            <a:endParaRPr kumimoji="1" lang="en-US" altLang="ja-JP" sz="1600" dirty="0">
              <a:solidFill>
                <a:schemeClr val="tx1"/>
              </a:solidFill>
            </a:endParaRPr>
          </a:p>
          <a:p>
            <a:r>
              <a:rPr kumimoji="1" lang="ja-JP" altLang="en-US" sz="1600" dirty="0">
                <a:solidFill>
                  <a:schemeClr val="tx1"/>
                </a:solidFill>
              </a:rPr>
              <a:t>　　　元を設定。　</a:t>
            </a:r>
            <a:endParaRPr kumimoji="1" lang="en-US" altLang="ja-JP" sz="1600" dirty="0">
              <a:solidFill>
                <a:schemeClr val="tx1"/>
              </a:solidFill>
            </a:endParaRPr>
          </a:p>
          <a:p>
            <a:r>
              <a:rPr kumimoji="1" lang="ja-JP" altLang="en-US" sz="1600" dirty="0">
                <a:solidFill>
                  <a:schemeClr val="tx1"/>
                </a:solidFill>
              </a:rPr>
              <a:t>　</a:t>
            </a:r>
            <a:endParaRPr kumimoji="1" lang="en-US" altLang="ja-JP" sz="1600" dirty="0">
              <a:solidFill>
                <a:schemeClr val="tx1"/>
              </a:solidFill>
            </a:endParaRPr>
          </a:p>
          <a:p>
            <a:endParaRPr kumimoji="1" lang="en-US" altLang="ja-JP" sz="1600" dirty="0">
              <a:solidFill>
                <a:schemeClr val="tx1"/>
              </a:solidFill>
            </a:endParaRPr>
          </a:p>
          <a:p>
            <a:endParaRPr kumimoji="1" lang="en-US" altLang="ja-JP" sz="1600" dirty="0"/>
          </a:p>
        </p:txBody>
      </p:sp>
      <p:sp>
        <p:nvSpPr>
          <p:cNvPr id="13" name="吹き出し: 下矢印 12">
            <a:extLst>
              <a:ext uri="{FF2B5EF4-FFF2-40B4-BE49-F238E27FC236}">
                <a16:creationId xmlns:a16="http://schemas.microsoft.com/office/drawing/2014/main" id="{D3672746-04D1-40FC-A03C-7033015079EE}"/>
              </a:ext>
            </a:extLst>
          </p:cNvPr>
          <p:cNvSpPr/>
          <p:nvPr/>
        </p:nvSpPr>
        <p:spPr>
          <a:xfrm>
            <a:off x="124919" y="1390614"/>
            <a:ext cx="3180973" cy="2993621"/>
          </a:xfrm>
          <a:prstGeom prst="downArrowCallout">
            <a:avLst>
              <a:gd name="adj1" fmla="val 12771"/>
              <a:gd name="adj2" fmla="val 18580"/>
              <a:gd name="adj3" fmla="val 11093"/>
              <a:gd name="adj4" fmla="val 55143"/>
            </a:avLst>
          </a:prstGeom>
          <a:pattFill prst="pct75">
            <a:fgClr>
              <a:srgbClr val="FDD7F5"/>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800" dirty="0">
              <a:solidFill>
                <a:schemeClr val="tx1"/>
              </a:solidFill>
            </a:endParaRPr>
          </a:p>
          <a:p>
            <a:r>
              <a:rPr kumimoji="1" lang="ja-JP" altLang="en-US" sz="1600" dirty="0">
                <a:solidFill>
                  <a:schemeClr val="tx1"/>
                </a:solidFill>
              </a:rPr>
              <a:t>（１）実践している連携に✔。</a:t>
            </a:r>
            <a:endParaRPr kumimoji="1" lang="en-US" altLang="ja-JP" sz="1600" dirty="0">
              <a:solidFill>
                <a:schemeClr val="tx1"/>
              </a:solidFill>
            </a:endParaRPr>
          </a:p>
          <a:p>
            <a:endParaRPr kumimoji="1" lang="en-US" altLang="ja-JP" sz="1600" dirty="0">
              <a:solidFill>
                <a:schemeClr val="tx1"/>
              </a:solidFill>
            </a:endParaRPr>
          </a:p>
          <a:p>
            <a:r>
              <a:rPr kumimoji="1" lang="ja-JP" altLang="en-US" sz="1600" dirty="0">
                <a:solidFill>
                  <a:schemeClr val="tx1"/>
                </a:solidFill>
              </a:rPr>
              <a:t>（２）✔の数を三角チャートに。</a:t>
            </a:r>
            <a:endParaRPr kumimoji="1" lang="en-US" altLang="ja-JP" sz="1600" dirty="0">
              <a:solidFill>
                <a:schemeClr val="tx1"/>
              </a:solidFill>
            </a:endParaRPr>
          </a:p>
          <a:p>
            <a:endParaRPr kumimoji="1" lang="en-US" altLang="ja-JP" sz="1600" dirty="0">
              <a:solidFill>
                <a:schemeClr val="tx1"/>
              </a:solidFill>
            </a:endParaRPr>
          </a:p>
          <a:p>
            <a:r>
              <a:rPr kumimoji="1" lang="ja-JP" altLang="en-US" sz="1600" dirty="0">
                <a:solidFill>
                  <a:schemeClr val="tx1"/>
                </a:solidFill>
              </a:rPr>
              <a:t>（３）自校の連携課題の把握。</a:t>
            </a:r>
          </a:p>
          <a:p>
            <a:endParaRPr kumimoji="1" lang="ja-JP" altLang="en-US" dirty="0"/>
          </a:p>
        </p:txBody>
      </p:sp>
      <p:sp>
        <p:nvSpPr>
          <p:cNvPr id="42" name="吹き出し: 下矢印 41">
            <a:extLst>
              <a:ext uri="{FF2B5EF4-FFF2-40B4-BE49-F238E27FC236}">
                <a16:creationId xmlns:a16="http://schemas.microsoft.com/office/drawing/2014/main" id="{0F8E8C8A-5353-4791-9555-2A10AA445ED6}"/>
              </a:ext>
            </a:extLst>
          </p:cNvPr>
          <p:cNvSpPr/>
          <p:nvPr/>
        </p:nvSpPr>
        <p:spPr>
          <a:xfrm>
            <a:off x="130664" y="5046338"/>
            <a:ext cx="3159434" cy="1795758"/>
          </a:xfrm>
          <a:prstGeom prst="downArrowCallout">
            <a:avLst>
              <a:gd name="adj1" fmla="val 21082"/>
              <a:gd name="adj2" fmla="val 33519"/>
              <a:gd name="adj3" fmla="val 19538"/>
              <a:gd name="adj4" fmla="val 75734"/>
            </a:avLst>
          </a:prstGeom>
          <a:pattFill prst="pct75">
            <a:fgClr>
              <a:srgbClr val="FDD7F5"/>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800" dirty="0">
              <a:solidFill>
                <a:schemeClr val="tx1"/>
              </a:solidFill>
            </a:endParaRPr>
          </a:p>
          <a:p>
            <a:r>
              <a:rPr kumimoji="1" lang="ja-JP" altLang="en-US" sz="1500" dirty="0">
                <a:solidFill>
                  <a:schemeClr val="tx1"/>
                </a:solidFill>
              </a:rPr>
              <a:t>（１）自校の小小・小中連携の課　　</a:t>
            </a:r>
            <a:endParaRPr kumimoji="1" lang="en-US" altLang="ja-JP" sz="1500" dirty="0">
              <a:solidFill>
                <a:schemeClr val="tx1"/>
              </a:solidFill>
            </a:endParaRPr>
          </a:p>
          <a:p>
            <a:r>
              <a:rPr kumimoji="1" lang="ja-JP" altLang="en-US" sz="1500" dirty="0">
                <a:solidFill>
                  <a:schemeClr val="tx1"/>
                </a:solidFill>
              </a:rPr>
              <a:t>　　　題を把握。</a:t>
            </a:r>
            <a:endParaRPr kumimoji="1" lang="en-US" altLang="ja-JP" sz="1500" dirty="0">
              <a:solidFill>
                <a:schemeClr val="tx1"/>
              </a:solidFill>
            </a:endParaRPr>
          </a:p>
          <a:p>
            <a:endParaRPr kumimoji="1" lang="en-US" altLang="ja-JP" sz="1500" dirty="0">
              <a:solidFill>
                <a:schemeClr val="tx1"/>
              </a:solidFill>
            </a:endParaRPr>
          </a:p>
          <a:p>
            <a:r>
              <a:rPr kumimoji="1" lang="ja-JP" altLang="en-US" sz="1500" dirty="0">
                <a:solidFill>
                  <a:schemeClr val="tx1"/>
                </a:solidFill>
              </a:rPr>
              <a:t>（２）今年度の校区内の小中連携</a:t>
            </a:r>
            <a:endParaRPr kumimoji="1" lang="en-US" altLang="ja-JP" sz="1500" dirty="0">
              <a:solidFill>
                <a:schemeClr val="tx1"/>
              </a:solidFill>
            </a:endParaRPr>
          </a:p>
          <a:p>
            <a:r>
              <a:rPr kumimoji="1" lang="ja-JP" altLang="en-US" sz="1500" dirty="0">
                <a:solidFill>
                  <a:schemeClr val="tx1"/>
                </a:solidFill>
              </a:rPr>
              <a:t>　　　内容を決定。</a:t>
            </a:r>
            <a:endParaRPr kumimoji="1" lang="ja-JP" altLang="en-US" sz="1500" dirty="0"/>
          </a:p>
        </p:txBody>
      </p:sp>
      <p:sp>
        <p:nvSpPr>
          <p:cNvPr id="59" name="テキスト ボックス 58">
            <a:extLst>
              <a:ext uri="{FF2B5EF4-FFF2-40B4-BE49-F238E27FC236}">
                <a16:creationId xmlns:a16="http://schemas.microsoft.com/office/drawing/2014/main" id="{F4D00A6A-5651-4A7B-98A0-475C509D5B6D}"/>
              </a:ext>
            </a:extLst>
          </p:cNvPr>
          <p:cNvSpPr txBox="1"/>
          <p:nvPr/>
        </p:nvSpPr>
        <p:spPr>
          <a:xfrm>
            <a:off x="3486563" y="571430"/>
            <a:ext cx="2958691"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１．連携状況の把握</a:t>
            </a:r>
          </a:p>
        </p:txBody>
      </p:sp>
      <p:sp>
        <p:nvSpPr>
          <p:cNvPr id="61" name="矢印: 右 60">
            <a:extLst>
              <a:ext uri="{FF2B5EF4-FFF2-40B4-BE49-F238E27FC236}">
                <a16:creationId xmlns:a16="http://schemas.microsoft.com/office/drawing/2014/main" id="{EE75D3A2-5E5E-4494-B3E1-8A12E9D58B09}"/>
              </a:ext>
            </a:extLst>
          </p:cNvPr>
          <p:cNvSpPr/>
          <p:nvPr/>
        </p:nvSpPr>
        <p:spPr>
          <a:xfrm>
            <a:off x="5120064" y="8215133"/>
            <a:ext cx="164142" cy="196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
        <p:nvSpPr>
          <p:cNvPr id="67" name="矢印: 右 66">
            <a:extLst>
              <a:ext uri="{FF2B5EF4-FFF2-40B4-BE49-F238E27FC236}">
                <a16:creationId xmlns:a16="http://schemas.microsoft.com/office/drawing/2014/main" id="{72DF2F93-2392-4F51-812C-E58AE35A14EB}"/>
              </a:ext>
            </a:extLst>
          </p:cNvPr>
          <p:cNvSpPr/>
          <p:nvPr/>
        </p:nvSpPr>
        <p:spPr>
          <a:xfrm>
            <a:off x="5126231" y="8546084"/>
            <a:ext cx="164142" cy="196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
        <p:nvSpPr>
          <p:cNvPr id="68" name="矢印: 下 67">
            <a:extLst>
              <a:ext uri="{FF2B5EF4-FFF2-40B4-BE49-F238E27FC236}">
                <a16:creationId xmlns:a16="http://schemas.microsoft.com/office/drawing/2014/main" id="{4181BDDD-6BD6-408C-AB2A-11BFAA902AD1}"/>
              </a:ext>
            </a:extLst>
          </p:cNvPr>
          <p:cNvSpPr/>
          <p:nvPr/>
        </p:nvSpPr>
        <p:spPr>
          <a:xfrm>
            <a:off x="4263270" y="8416031"/>
            <a:ext cx="148153" cy="115231"/>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dirty="0"/>
          </a:p>
        </p:txBody>
      </p:sp>
      <p:sp>
        <p:nvSpPr>
          <p:cNvPr id="69" name="矢印: 下 68">
            <a:extLst>
              <a:ext uri="{FF2B5EF4-FFF2-40B4-BE49-F238E27FC236}">
                <a16:creationId xmlns:a16="http://schemas.microsoft.com/office/drawing/2014/main" id="{EC953C08-F834-4808-918F-CA94C748824C}"/>
              </a:ext>
            </a:extLst>
          </p:cNvPr>
          <p:cNvSpPr/>
          <p:nvPr/>
        </p:nvSpPr>
        <p:spPr>
          <a:xfrm>
            <a:off x="4263270" y="8073142"/>
            <a:ext cx="148153" cy="115231"/>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pic>
        <p:nvPicPr>
          <p:cNvPr id="4" name="図 3">
            <a:extLst>
              <a:ext uri="{FF2B5EF4-FFF2-40B4-BE49-F238E27FC236}">
                <a16:creationId xmlns:a16="http://schemas.microsoft.com/office/drawing/2014/main" id="{9F36CD2B-537F-495F-B340-BB9E889118DB}"/>
              </a:ext>
            </a:extLst>
          </p:cNvPr>
          <p:cNvPicPr>
            <a:picLocks noChangeAspect="1"/>
          </p:cNvPicPr>
          <p:nvPr/>
        </p:nvPicPr>
        <p:blipFill rotWithShape="1">
          <a:blip r:embed="rId5">
            <a:extLst>
              <a:ext uri="{28A0092B-C50C-407E-A947-70E740481C1C}">
                <a14:useLocalDpi xmlns:a14="http://schemas.microsoft.com/office/drawing/2010/main" val="0"/>
              </a:ext>
            </a:extLst>
          </a:blip>
          <a:srcRect l="1917" t="7793" r="2258" b="47114"/>
          <a:stretch/>
        </p:blipFill>
        <p:spPr>
          <a:xfrm>
            <a:off x="3441842" y="1574876"/>
            <a:ext cx="3408421" cy="2655179"/>
          </a:xfrm>
          <a:prstGeom prst="rect">
            <a:avLst/>
          </a:prstGeom>
        </p:spPr>
      </p:pic>
      <p:pic>
        <p:nvPicPr>
          <p:cNvPr id="57" name="図 56">
            <a:extLst>
              <a:ext uri="{FF2B5EF4-FFF2-40B4-BE49-F238E27FC236}">
                <a16:creationId xmlns:a16="http://schemas.microsoft.com/office/drawing/2014/main" id="{B17E433E-F054-4963-AEE7-83DF460773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67637" y="1467767"/>
            <a:ext cx="532364" cy="541680"/>
          </a:xfrm>
          <a:prstGeom prst="rect">
            <a:avLst/>
          </a:prstGeom>
        </p:spPr>
      </p:pic>
      <p:sp>
        <p:nvSpPr>
          <p:cNvPr id="51" name="吹き出し: 角を丸めた四角形 50">
            <a:extLst>
              <a:ext uri="{FF2B5EF4-FFF2-40B4-BE49-F238E27FC236}">
                <a16:creationId xmlns:a16="http://schemas.microsoft.com/office/drawing/2014/main" id="{86E10DB7-0BA4-4E60-A436-0E9F39DF24F9}"/>
              </a:ext>
            </a:extLst>
          </p:cNvPr>
          <p:cNvSpPr/>
          <p:nvPr/>
        </p:nvSpPr>
        <p:spPr>
          <a:xfrm>
            <a:off x="4489913" y="947049"/>
            <a:ext cx="2095882" cy="588023"/>
          </a:xfrm>
          <a:prstGeom prst="wedgeRoundRectCallout">
            <a:avLst>
              <a:gd name="adj1" fmla="val 40258"/>
              <a:gd name="adj2" fmla="val 69846"/>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000" dirty="0"/>
              <a:t>小中学校において、人の交流や指導及び評価の連携が課題であることが分かりました。</a:t>
            </a:r>
          </a:p>
        </p:txBody>
      </p:sp>
    </p:spTree>
    <p:extLst>
      <p:ext uri="{BB962C8B-B14F-4D97-AF65-F5344CB8AC3E}">
        <p14:creationId xmlns:p14="http://schemas.microsoft.com/office/powerpoint/2010/main" val="248213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図 374">
            <a:extLst>
              <a:ext uri="{FF2B5EF4-FFF2-40B4-BE49-F238E27FC236}">
                <a16:creationId xmlns:a16="http://schemas.microsoft.com/office/drawing/2014/main" id="{720612A1-E415-4A9A-A884-DEFCE8D27C89}"/>
              </a:ext>
            </a:extLst>
          </p:cNvPr>
          <p:cNvPicPr>
            <a:picLocks noChangeAspect="1"/>
          </p:cNvPicPr>
          <p:nvPr/>
        </p:nvPicPr>
        <p:blipFill rotWithShape="1">
          <a:blip r:embed="rId2">
            <a:extLst>
              <a:ext uri="{28A0092B-C50C-407E-A947-70E740481C1C}">
                <a14:useLocalDpi xmlns:a14="http://schemas.microsoft.com/office/drawing/2010/main" val="0"/>
              </a:ext>
            </a:extLst>
          </a:blip>
          <a:srcRect b="10356"/>
          <a:stretch/>
        </p:blipFill>
        <p:spPr>
          <a:xfrm>
            <a:off x="-2185" y="0"/>
            <a:ext cx="6869010" cy="9906000"/>
          </a:xfrm>
          <a:prstGeom prst="rect">
            <a:avLst/>
          </a:prstGeom>
        </p:spPr>
      </p:pic>
      <p:sp>
        <p:nvSpPr>
          <p:cNvPr id="6" name="正方形/長方形 5">
            <a:extLst>
              <a:ext uri="{FF2B5EF4-FFF2-40B4-BE49-F238E27FC236}">
                <a16:creationId xmlns:a16="http://schemas.microsoft.com/office/drawing/2014/main" id="{DAD63AA7-F9A0-456E-AC8E-5CB5B22C133E}"/>
              </a:ext>
            </a:extLst>
          </p:cNvPr>
          <p:cNvSpPr/>
          <p:nvPr/>
        </p:nvSpPr>
        <p:spPr>
          <a:xfrm>
            <a:off x="213509" y="782573"/>
            <a:ext cx="4387156" cy="3806663"/>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0D58EAA-AD62-4914-B656-9658B9C437A7}"/>
              </a:ext>
            </a:extLst>
          </p:cNvPr>
          <p:cNvSpPr txBox="1"/>
          <p:nvPr/>
        </p:nvSpPr>
        <p:spPr>
          <a:xfrm>
            <a:off x="-2185" y="4651613"/>
            <a:ext cx="7004340" cy="369332"/>
          </a:xfrm>
          <a:prstGeom prst="rect">
            <a:avLst/>
          </a:prstGeom>
          <a:noFill/>
        </p:spPr>
        <p:txBody>
          <a:bodyPr wrap="square" rtlCol="0">
            <a:spAutoFit/>
          </a:bodyPr>
          <a:lstStyle/>
          <a:p>
            <a:r>
              <a:rPr kumimoji="1" lang="ja-JP" altLang="en-US" dirty="0">
                <a:latin typeface="UD デジタル 教科書体 N-B" panose="02020700000000000000" pitchFamily="17" charset="-128"/>
                <a:ea typeface="UD デジタル 教科書体 N-B" panose="02020700000000000000" pitchFamily="17" charset="-128"/>
              </a:rPr>
              <a:t>２．連携課題の把握と小中連携内容の決定</a:t>
            </a:r>
          </a:p>
        </p:txBody>
      </p:sp>
      <p:sp>
        <p:nvSpPr>
          <p:cNvPr id="13" name="テキスト ボックス 12">
            <a:extLst>
              <a:ext uri="{FF2B5EF4-FFF2-40B4-BE49-F238E27FC236}">
                <a16:creationId xmlns:a16="http://schemas.microsoft.com/office/drawing/2014/main" id="{7B9F07BA-BDFF-4893-8F75-840C5F002AC6}"/>
              </a:ext>
            </a:extLst>
          </p:cNvPr>
          <p:cNvSpPr txBox="1"/>
          <p:nvPr/>
        </p:nvSpPr>
        <p:spPr>
          <a:xfrm>
            <a:off x="-42405" y="416759"/>
            <a:ext cx="4047205"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１．連携状況の把握</a:t>
            </a:r>
          </a:p>
        </p:txBody>
      </p:sp>
      <p:graphicFrame>
        <p:nvGraphicFramePr>
          <p:cNvPr id="3" name="表 2">
            <a:extLst>
              <a:ext uri="{FF2B5EF4-FFF2-40B4-BE49-F238E27FC236}">
                <a16:creationId xmlns:a16="http://schemas.microsoft.com/office/drawing/2014/main" id="{DCC98DF5-556A-49C9-8DDD-B44B4EE43E8F}"/>
              </a:ext>
            </a:extLst>
          </p:cNvPr>
          <p:cNvGraphicFramePr>
            <a:graphicFrameLocks noGrp="1"/>
          </p:cNvGraphicFramePr>
          <p:nvPr>
            <p:extLst>
              <p:ext uri="{D42A27DB-BD31-4B8C-83A1-F6EECF244321}">
                <p14:modId xmlns:p14="http://schemas.microsoft.com/office/powerpoint/2010/main" val="651293956"/>
              </p:ext>
            </p:extLst>
          </p:nvPr>
        </p:nvGraphicFramePr>
        <p:xfrm>
          <a:off x="271932" y="2709110"/>
          <a:ext cx="4285581" cy="1820994"/>
        </p:xfrm>
        <a:graphic>
          <a:graphicData uri="http://schemas.openxmlformats.org/drawingml/2006/table">
            <a:tbl>
              <a:tblPr>
                <a:tableStyleId>{5C22544A-7EE6-4342-B048-85BDC9FD1C3A}</a:tableStyleId>
              </a:tblPr>
              <a:tblGrid>
                <a:gridCol w="159972">
                  <a:extLst>
                    <a:ext uri="{9D8B030D-6E8A-4147-A177-3AD203B41FA5}">
                      <a16:colId xmlns:a16="http://schemas.microsoft.com/office/drawing/2014/main" val="1047037628"/>
                    </a:ext>
                  </a:extLst>
                </a:gridCol>
                <a:gridCol w="1268555">
                  <a:extLst>
                    <a:ext uri="{9D8B030D-6E8A-4147-A177-3AD203B41FA5}">
                      <a16:colId xmlns:a16="http://schemas.microsoft.com/office/drawing/2014/main" val="1117994260"/>
                    </a:ext>
                  </a:extLst>
                </a:gridCol>
                <a:gridCol w="159972">
                  <a:extLst>
                    <a:ext uri="{9D8B030D-6E8A-4147-A177-3AD203B41FA5}">
                      <a16:colId xmlns:a16="http://schemas.microsoft.com/office/drawing/2014/main" val="1148396912"/>
                    </a:ext>
                  </a:extLst>
                </a:gridCol>
                <a:gridCol w="1268555">
                  <a:extLst>
                    <a:ext uri="{9D8B030D-6E8A-4147-A177-3AD203B41FA5}">
                      <a16:colId xmlns:a16="http://schemas.microsoft.com/office/drawing/2014/main" val="1467983778"/>
                    </a:ext>
                  </a:extLst>
                </a:gridCol>
                <a:gridCol w="159972">
                  <a:extLst>
                    <a:ext uri="{9D8B030D-6E8A-4147-A177-3AD203B41FA5}">
                      <a16:colId xmlns:a16="http://schemas.microsoft.com/office/drawing/2014/main" val="3934382843"/>
                    </a:ext>
                  </a:extLst>
                </a:gridCol>
                <a:gridCol w="1268555">
                  <a:extLst>
                    <a:ext uri="{9D8B030D-6E8A-4147-A177-3AD203B41FA5}">
                      <a16:colId xmlns:a16="http://schemas.microsoft.com/office/drawing/2014/main" val="3438313911"/>
                    </a:ext>
                  </a:extLst>
                </a:gridCol>
              </a:tblGrid>
              <a:tr h="213459">
                <a:tc gridSpan="6">
                  <a:txBody>
                    <a:bodyPr/>
                    <a:lstStyle/>
                    <a:p>
                      <a:pPr algn="ctr" fontAlgn="ctr"/>
                      <a:r>
                        <a:rPr lang="ja-JP" altLang="en-US" sz="1400" u="none" strike="noStrike" dirty="0">
                          <a:effectLst/>
                        </a:rPr>
                        <a:t>小小連携三つの視点</a:t>
                      </a:r>
                      <a:endParaRPr lang="ja-JP" altLang="en-US" sz="14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04831320"/>
                  </a:ext>
                </a:extLst>
              </a:tr>
              <a:tr h="153501">
                <a:tc>
                  <a:txBody>
                    <a:bodyPr/>
                    <a:lstStyle/>
                    <a:p>
                      <a:pPr algn="l" fontAlgn="ctr"/>
                      <a:r>
                        <a:rPr lang="ja-JP" altLang="en-US" sz="500" u="none" strike="noStrike">
                          <a:effectLst/>
                        </a:rPr>
                        <a:t>チェック</a:t>
                      </a:r>
                      <a:endParaRPr lang="ja-JP" altLang="en-US" sz="5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dirty="0">
                          <a:effectLst/>
                        </a:rPr>
                        <a:t>情報交換</a:t>
                      </a:r>
                      <a:endParaRPr lang="ja-JP" altLang="en-US" sz="9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a:txBody>
                    <a:bodyPr/>
                    <a:lstStyle/>
                    <a:p>
                      <a:pPr algn="l" fontAlgn="ctr"/>
                      <a:r>
                        <a:rPr lang="ja-JP" altLang="en-US" sz="500" u="none" strike="noStrike">
                          <a:effectLst/>
                        </a:rPr>
                        <a:t>チェック</a:t>
                      </a:r>
                      <a:endParaRPr lang="ja-JP" altLang="en-US" sz="5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dirty="0">
                          <a:effectLst/>
                        </a:rPr>
                        <a:t>人の交流</a:t>
                      </a:r>
                      <a:endParaRPr lang="ja-JP" altLang="en-US" sz="9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a:txBody>
                    <a:bodyPr/>
                    <a:lstStyle/>
                    <a:p>
                      <a:pPr algn="l" fontAlgn="ctr"/>
                      <a:r>
                        <a:rPr lang="ja-JP" altLang="en-US" sz="500" u="none" strike="noStrike" dirty="0">
                          <a:effectLst/>
                        </a:rPr>
                        <a:t>チェック</a:t>
                      </a:r>
                      <a:endParaRPr lang="ja-JP" altLang="en-US" sz="5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dirty="0">
                          <a:effectLst/>
                        </a:rPr>
                        <a:t>指導及び評価の連携</a:t>
                      </a:r>
                      <a:endParaRPr lang="ja-JP" altLang="en-US" sz="9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extLst>
                  <a:ext uri="{0D108BD9-81ED-4DB2-BD59-A6C34878D82A}">
                    <a16:rowId xmlns:a16="http://schemas.microsoft.com/office/drawing/2014/main" val="1146896017"/>
                  </a:ext>
                </a:extLst>
              </a:tr>
              <a:tr h="213459">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児童の様子</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600" u="none" strike="noStrike" dirty="0">
                          <a:effectLst/>
                        </a:rPr>
                        <a:t>小小の授業参観</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共通の授業形態（学習活動の流れ）</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2638464847"/>
                  </a:ext>
                </a:extLst>
              </a:tr>
              <a:tr h="161233">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使用教科書（使い方）</a:t>
                      </a:r>
                      <a:endParaRPr 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小学校間での研究授業</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共通の手立て（</a:t>
                      </a:r>
                      <a:r>
                        <a:rPr lang="en-US" sz="700" u="none" strike="noStrike" dirty="0">
                          <a:effectLst/>
                        </a:rPr>
                        <a:t>Small Talk</a:t>
                      </a:r>
                      <a:r>
                        <a:rPr lang="ja-JP" altLang="en-US" sz="700" u="none" strike="noStrike" dirty="0">
                          <a:effectLst/>
                        </a:rPr>
                        <a:t>等）</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2947689824"/>
                  </a:ext>
                </a:extLst>
              </a:tr>
              <a:tr h="213459">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使用教材（プリント等）・</a:t>
                      </a:r>
                      <a:r>
                        <a:rPr lang="en-US" altLang="ja-JP" sz="700" u="none" strike="noStrike" dirty="0">
                          <a:effectLst/>
                        </a:rPr>
                        <a:t>ICT</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教員間での交換授業</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共通の使用表現（</a:t>
                      </a:r>
                      <a:r>
                        <a:rPr lang="en-US" sz="700" u="none" strike="noStrike" dirty="0">
                          <a:effectLst/>
                        </a:rPr>
                        <a:t>Classroom English</a:t>
                      </a:r>
                      <a:r>
                        <a:rPr lang="ja-JP" altLang="en-US" sz="700" u="none" strike="noStrike" dirty="0">
                          <a:effectLst/>
                        </a:rPr>
                        <a:t>等）</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4195010174"/>
                  </a:ext>
                </a:extLst>
              </a:tr>
              <a:tr h="170524">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使用表現</a:t>
                      </a:r>
                      <a:r>
                        <a:rPr lang="en-US" altLang="ja-JP" sz="700" u="none" strike="noStrike" dirty="0">
                          <a:effectLst/>
                        </a:rPr>
                        <a:t>(Classroom English</a:t>
                      </a:r>
                      <a:r>
                        <a:rPr lang="ja-JP" altLang="en-US" sz="700" u="none" strike="noStrike" dirty="0">
                          <a:effectLst/>
                        </a:rPr>
                        <a:t>等</a:t>
                      </a:r>
                      <a:r>
                        <a:rPr lang="en-US" altLang="ja-JP" sz="700" u="none" strike="noStrike" dirty="0">
                          <a:effectLst/>
                        </a:rPr>
                        <a:t>)</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en-US" sz="700" u="none" strike="noStrike" dirty="0">
                          <a:effectLst/>
                        </a:rPr>
                        <a:t>ALT</a:t>
                      </a:r>
                      <a:r>
                        <a:rPr lang="ja-JP" altLang="en-US" sz="700" u="none" strike="noStrike" dirty="0">
                          <a:effectLst/>
                        </a:rPr>
                        <a:t>の交流</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共通の使用教材</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3846503343"/>
                  </a:ext>
                </a:extLst>
              </a:tr>
              <a:tr h="170524">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使用チャンツ・音楽・ゲーム</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児童間の交流</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共通の成果物（児童作成）</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3029613528"/>
                  </a:ext>
                </a:extLst>
              </a:tr>
              <a:tr h="174787">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評価方法</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管理職の交流</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共通単元計画の作成</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3038934480"/>
                  </a:ext>
                </a:extLst>
              </a:tr>
              <a:tr h="170524">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成果物</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小小合同の会議（研修会等）</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zh-TW" altLang="en-US" sz="700" u="none" strike="noStrike">
                          <a:effectLst/>
                        </a:rPr>
                        <a:t>共通評価規準</a:t>
                      </a:r>
                      <a:endParaRPr lang="zh-TW"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4188606967"/>
                  </a:ext>
                </a:extLst>
              </a:tr>
              <a:tr h="166262">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その他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その他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その他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888628142"/>
                  </a:ext>
                </a:extLst>
              </a:tr>
            </a:tbl>
          </a:graphicData>
        </a:graphic>
      </p:graphicFrame>
      <p:graphicFrame>
        <p:nvGraphicFramePr>
          <p:cNvPr id="4" name="表 3">
            <a:extLst>
              <a:ext uri="{FF2B5EF4-FFF2-40B4-BE49-F238E27FC236}">
                <a16:creationId xmlns:a16="http://schemas.microsoft.com/office/drawing/2014/main" id="{4505A36C-747A-4D47-9A4C-EC1320225457}"/>
              </a:ext>
            </a:extLst>
          </p:cNvPr>
          <p:cNvGraphicFramePr>
            <a:graphicFrameLocks noGrp="1"/>
          </p:cNvGraphicFramePr>
          <p:nvPr>
            <p:extLst>
              <p:ext uri="{D42A27DB-BD31-4B8C-83A1-F6EECF244321}">
                <p14:modId xmlns:p14="http://schemas.microsoft.com/office/powerpoint/2010/main" val="2110165741"/>
              </p:ext>
            </p:extLst>
          </p:nvPr>
        </p:nvGraphicFramePr>
        <p:xfrm>
          <a:off x="270461" y="841707"/>
          <a:ext cx="4276965" cy="1811476"/>
        </p:xfrm>
        <a:graphic>
          <a:graphicData uri="http://schemas.openxmlformats.org/drawingml/2006/table">
            <a:tbl>
              <a:tblPr>
                <a:tableStyleId>{5C22544A-7EE6-4342-B048-85BDC9FD1C3A}</a:tableStyleId>
              </a:tblPr>
              <a:tblGrid>
                <a:gridCol w="159651">
                  <a:extLst>
                    <a:ext uri="{9D8B030D-6E8A-4147-A177-3AD203B41FA5}">
                      <a16:colId xmlns:a16="http://schemas.microsoft.com/office/drawing/2014/main" val="1252031339"/>
                    </a:ext>
                  </a:extLst>
                </a:gridCol>
                <a:gridCol w="1266004">
                  <a:extLst>
                    <a:ext uri="{9D8B030D-6E8A-4147-A177-3AD203B41FA5}">
                      <a16:colId xmlns:a16="http://schemas.microsoft.com/office/drawing/2014/main" val="3858524169"/>
                    </a:ext>
                  </a:extLst>
                </a:gridCol>
                <a:gridCol w="159651">
                  <a:extLst>
                    <a:ext uri="{9D8B030D-6E8A-4147-A177-3AD203B41FA5}">
                      <a16:colId xmlns:a16="http://schemas.microsoft.com/office/drawing/2014/main" val="4081034259"/>
                    </a:ext>
                  </a:extLst>
                </a:gridCol>
                <a:gridCol w="1266004">
                  <a:extLst>
                    <a:ext uri="{9D8B030D-6E8A-4147-A177-3AD203B41FA5}">
                      <a16:colId xmlns:a16="http://schemas.microsoft.com/office/drawing/2014/main" val="2296610552"/>
                    </a:ext>
                  </a:extLst>
                </a:gridCol>
                <a:gridCol w="159651">
                  <a:extLst>
                    <a:ext uri="{9D8B030D-6E8A-4147-A177-3AD203B41FA5}">
                      <a16:colId xmlns:a16="http://schemas.microsoft.com/office/drawing/2014/main" val="1337846624"/>
                    </a:ext>
                  </a:extLst>
                </a:gridCol>
                <a:gridCol w="1266004">
                  <a:extLst>
                    <a:ext uri="{9D8B030D-6E8A-4147-A177-3AD203B41FA5}">
                      <a16:colId xmlns:a16="http://schemas.microsoft.com/office/drawing/2014/main" val="95903189"/>
                    </a:ext>
                  </a:extLst>
                </a:gridCol>
              </a:tblGrid>
              <a:tr h="208429">
                <a:tc gridSpan="6">
                  <a:txBody>
                    <a:bodyPr/>
                    <a:lstStyle/>
                    <a:p>
                      <a:pPr algn="ctr" fontAlgn="ctr"/>
                      <a:r>
                        <a:rPr lang="ja-JP" altLang="en-US" sz="1400" u="none" strike="noStrike" dirty="0">
                          <a:effectLst/>
                        </a:rPr>
                        <a:t>小中連携三つの視点</a:t>
                      </a:r>
                      <a:endParaRPr lang="ja-JP" altLang="en-US" sz="14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14219312"/>
                  </a:ext>
                </a:extLst>
              </a:tr>
              <a:tr h="149884">
                <a:tc>
                  <a:txBody>
                    <a:bodyPr/>
                    <a:lstStyle/>
                    <a:p>
                      <a:pPr algn="l" fontAlgn="ctr"/>
                      <a:r>
                        <a:rPr lang="ja-JP" altLang="en-US" sz="500" u="none" strike="noStrike">
                          <a:effectLst/>
                        </a:rPr>
                        <a:t>チェック</a:t>
                      </a:r>
                      <a:endParaRPr lang="ja-JP" altLang="en-US" sz="5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a:effectLst/>
                        </a:rPr>
                        <a:t>情報交換</a:t>
                      </a:r>
                      <a:endParaRPr lang="ja-JP" altLang="en-US" sz="9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a:txBody>
                    <a:bodyPr/>
                    <a:lstStyle/>
                    <a:p>
                      <a:pPr algn="l" fontAlgn="ctr"/>
                      <a:r>
                        <a:rPr lang="ja-JP" altLang="en-US" sz="500" u="none" strike="noStrike">
                          <a:effectLst/>
                        </a:rPr>
                        <a:t>チェック</a:t>
                      </a:r>
                      <a:endParaRPr lang="ja-JP" altLang="en-US" sz="5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dirty="0">
                          <a:effectLst/>
                        </a:rPr>
                        <a:t>人の交流</a:t>
                      </a:r>
                      <a:endParaRPr lang="ja-JP" altLang="en-US" sz="900" b="1"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tc>
                  <a:txBody>
                    <a:bodyPr/>
                    <a:lstStyle/>
                    <a:p>
                      <a:pPr algn="l" fontAlgn="ctr"/>
                      <a:r>
                        <a:rPr lang="ja-JP" altLang="en-US" sz="500" u="none" strike="noStrike">
                          <a:effectLst/>
                        </a:rPr>
                        <a:t>チェック</a:t>
                      </a:r>
                      <a:endParaRPr lang="ja-JP" altLang="en-US" sz="5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900" u="none" strike="noStrike">
                          <a:effectLst/>
                        </a:rPr>
                        <a:t>指導及び評価の連携</a:t>
                      </a:r>
                      <a:endParaRPr lang="ja-JP" altLang="en-US" sz="900" b="1"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3665" marR="3665" marT="3665" marB="0" anchor="ctr"/>
                </a:tc>
                <a:extLst>
                  <a:ext uri="{0D108BD9-81ED-4DB2-BD59-A6C34878D82A}">
                    <a16:rowId xmlns:a16="http://schemas.microsoft.com/office/drawing/2014/main" val="1999781224"/>
                  </a:ext>
                </a:extLst>
              </a:tr>
              <a:tr h="208429">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児童生徒の様子</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小中の授業参観</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共通の授業形態（学習活動の流れ）</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906361333"/>
                  </a:ext>
                </a:extLst>
              </a:tr>
              <a:tr h="161033">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使用教科書</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中学校教員が小学校で授業</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共通の手立て（</a:t>
                      </a:r>
                      <a:r>
                        <a:rPr lang="en-US" sz="700" u="none" strike="noStrike">
                          <a:effectLst/>
                        </a:rPr>
                        <a:t>Small Talk</a:t>
                      </a:r>
                      <a:r>
                        <a:rPr lang="ja-JP" altLang="en-US" sz="700" u="none" strike="noStrike">
                          <a:effectLst/>
                        </a:rPr>
                        <a:t>等）</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202411168"/>
                  </a:ext>
                </a:extLst>
              </a:tr>
              <a:tr h="208429">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使用教材（プリント等）・</a:t>
                      </a:r>
                      <a:r>
                        <a:rPr lang="en-US" altLang="ja-JP" sz="700" u="none" strike="noStrike">
                          <a:effectLst/>
                        </a:rPr>
                        <a:t>ICT</a:t>
                      </a:r>
                      <a:endParaRPr lang="en-US" altLang="ja-JP"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小学校教員が中学校で授業参加</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共通の使用表現（</a:t>
                      </a:r>
                      <a:r>
                        <a:rPr lang="en-US" sz="700" u="none" strike="noStrike" dirty="0">
                          <a:effectLst/>
                        </a:rPr>
                        <a:t>Classroom English</a:t>
                      </a:r>
                      <a:r>
                        <a:rPr lang="ja-JP" altLang="en-US" sz="700" u="none" strike="noStrike" dirty="0">
                          <a:effectLst/>
                        </a:rPr>
                        <a:t>等）</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3914012705"/>
                  </a:ext>
                </a:extLst>
              </a:tr>
              <a:tr h="169508">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使用表現</a:t>
                      </a:r>
                      <a:r>
                        <a:rPr lang="en-US" altLang="ja-JP" sz="700" u="none" strike="noStrike" dirty="0">
                          <a:effectLst/>
                        </a:rPr>
                        <a:t>(</a:t>
                      </a:r>
                      <a:r>
                        <a:rPr lang="en-US" sz="700" u="none" strike="noStrike" dirty="0">
                          <a:effectLst/>
                        </a:rPr>
                        <a:t>Classroom English</a:t>
                      </a:r>
                      <a:r>
                        <a:rPr lang="ja-JP" altLang="en-US" sz="700" u="none" strike="noStrike" dirty="0">
                          <a:effectLst/>
                        </a:rPr>
                        <a:t>等</a:t>
                      </a:r>
                      <a:r>
                        <a:rPr lang="en-US" altLang="ja-JP" sz="700" u="none" strike="noStrike" dirty="0">
                          <a:effectLst/>
                        </a:rPr>
                        <a:t>)</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en-US" sz="700" u="none" strike="noStrike" dirty="0">
                          <a:effectLst/>
                        </a:rPr>
                        <a:t>ALT</a:t>
                      </a:r>
                      <a:r>
                        <a:rPr lang="ja-JP" altLang="en-US" sz="700" u="none" strike="noStrike" dirty="0">
                          <a:effectLst/>
                        </a:rPr>
                        <a:t>の交流</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dirty="0">
                          <a:effectLst/>
                        </a:rPr>
                        <a:t>□</a:t>
                      </a:r>
                      <a:endPar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学習内容の系統性</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58307648"/>
                  </a:ext>
                </a:extLst>
              </a:tr>
              <a:tr h="165271">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使用チャンツ・音楽・ゲーム</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児童生徒の交流</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共通の成果物（児童生徒作成）</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280617846"/>
                  </a:ext>
                </a:extLst>
              </a:tr>
              <a:tr h="173745">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評価方法</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管理職の交流</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小中一貫した</a:t>
                      </a:r>
                      <a:r>
                        <a:rPr lang="en-US" sz="700" u="none" strike="noStrike">
                          <a:effectLst/>
                        </a:rPr>
                        <a:t>can-do List</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427880452"/>
                  </a:ext>
                </a:extLst>
              </a:tr>
              <a:tr h="169508">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成果物</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小中合同の会議（研修会）等</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小中一貫した評価規準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1914460982"/>
                  </a:ext>
                </a:extLst>
              </a:tr>
              <a:tr h="165271">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a:effectLst/>
                        </a:rPr>
                        <a:t>その他</a:t>
                      </a:r>
                      <a:endParaRPr lang="ja-JP" alt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その他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ctr" fontAlgn="ctr"/>
                      <a:r>
                        <a:rPr lang="ja-JP" altLang="en-US" sz="600" u="none" strike="noStrike">
                          <a:effectLst/>
                        </a:rPr>
                        <a:t>□</a:t>
                      </a:r>
                      <a:endParaRPr lang="ja-JP" altLang="en-US" sz="600" b="0" i="0" u="none" strike="noStrike">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tc>
                  <a:txBody>
                    <a:bodyPr/>
                    <a:lstStyle/>
                    <a:p>
                      <a:pPr algn="l" fontAlgn="ctr"/>
                      <a:r>
                        <a:rPr lang="ja-JP" altLang="en-US" sz="700" u="none" strike="noStrike" dirty="0">
                          <a:effectLst/>
                        </a:rPr>
                        <a:t>その他</a:t>
                      </a:r>
                      <a:endPar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3665" marR="3665" marT="3665" marB="0" anchor="ctr"/>
                </a:tc>
                <a:extLst>
                  <a:ext uri="{0D108BD9-81ED-4DB2-BD59-A6C34878D82A}">
                    <a16:rowId xmlns:a16="http://schemas.microsoft.com/office/drawing/2014/main" val="899843069"/>
                  </a:ext>
                </a:extLst>
              </a:tr>
            </a:tbl>
          </a:graphicData>
        </a:graphic>
      </p:graphicFrame>
      <p:grpSp>
        <p:nvGrpSpPr>
          <p:cNvPr id="320" name="グループ化 319">
            <a:extLst>
              <a:ext uri="{FF2B5EF4-FFF2-40B4-BE49-F238E27FC236}">
                <a16:creationId xmlns:a16="http://schemas.microsoft.com/office/drawing/2014/main" id="{53D562F5-9DE2-4214-9731-A24C0CF71DB4}"/>
              </a:ext>
            </a:extLst>
          </p:cNvPr>
          <p:cNvGrpSpPr/>
          <p:nvPr/>
        </p:nvGrpSpPr>
        <p:grpSpPr>
          <a:xfrm>
            <a:off x="4571825" y="979727"/>
            <a:ext cx="2375075" cy="1727930"/>
            <a:chOff x="4137712" y="913047"/>
            <a:chExt cx="2872451" cy="2259900"/>
          </a:xfrm>
        </p:grpSpPr>
        <p:grpSp>
          <p:nvGrpSpPr>
            <p:cNvPr id="8" name="グループ化 7">
              <a:extLst>
                <a:ext uri="{FF2B5EF4-FFF2-40B4-BE49-F238E27FC236}">
                  <a16:creationId xmlns:a16="http://schemas.microsoft.com/office/drawing/2014/main" id="{F196B04C-8655-4B3A-B98D-E36227B98244}"/>
                </a:ext>
              </a:extLst>
            </p:cNvPr>
            <p:cNvGrpSpPr/>
            <p:nvPr/>
          </p:nvGrpSpPr>
          <p:grpSpPr>
            <a:xfrm>
              <a:off x="4137712" y="913047"/>
              <a:ext cx="2872451" cy="2259900"/>
              <a:chOff x="149686" y="281752"/>
              <a:chExt cx="7096698" cy="5227478"/>
            </a:xfrm>
          </p:grpSpPr>
          <p:grpSp>
            <p:nvGrpSpPr>
              <p:cNvPr id="9" name="グループ化 8">
                <a:extLst>
                  <a:ext uri="{FF2B5EF4-FFF2-40B4-BE49-F238E27FC236}">
                    <a16:creationId xmlns:a16="http://schemas.microsoft.com/office/drawing/2014/main" id="{EAA961B7-DC0C-4099-AD62-B58528DD52CC}"/>
                  </a:ext>
                </a:extLst>
              </p:cNvPr>
              <p:cNvGrpSpPr/>
              <p:nvPr/>
            </p:nvGrpSpPr>
            <p:grpSpPr>
              <a:xfrm>
                <a:off x="923927" y="281752"/>
                <a:ext cx="5048252" cy="4480668"/>
                <a:chOff x="923927" y="281752"/>
                <a:chExt cx="5048252" cy="4480668"/>
              </a:xfrm>
            </p:grpSpPr>
            <p:sp>
              <p:nvSpPr>
                <p:cNvPr id="17" name="二等辺三角形 16">
                  <a:extLst>
                    <a:ext uri="{FF2B5EF4-FFF2-40B4-BE49-F238E27FC236}">
                      <a16:creationId xmlns:a16="http://schemas.microsoft.com/office/drawing/2014/main" id="{94AF62B7-735F-45A2-8386-21E549728D9E}"/>
                    </a:ext>
                  </a:extLst>
                </p:cNvPr>
                <p:cNvSpPr/>
                <p:nvPr/>
              </p:nvSpPr>
              <p:spPr>
                <a:xfrm>
                  <a:off x="923930" y="876300"/>
                  <a:ext cx="5048249" cy="3876676"/>
                </a:xfrm>
                <a:prstGeom prst="triangl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dirty="0"/>
                </a:p>
              </p:txBody>
            </p:sp>
            <p:cxnSp>
              <p:nvCxnSpPr>
                <p:cNvPr id="18" name="直線コネクタ 17">
                  <a:extLst>
                    <a:ext uri="{FF2B5EF4-FFF2-40B4-BE49-F238E27FC236}">
                      <a16:creationId xmlns:a16="http://schemas.microsoft.com/office/drawing/2014/main" id="{75D5B684-F92F-47DC-A4D0-809727EFB302}"/>
                    </a:ext>
                  </a:extLst>
                </p:cNvPr>
                <p:cNvCxnSpPr>
                  <a:cxnSpLocks/>
                  <a:stCxn id="17" idx="0"/>
                </p:cNvCxnSpPr>
                <p:nvPr/>
              </p:nvCxnSpPr>
              <p:spPr>
                <a:xfrm>
                  <a:off x="3448049" y="876300"/>
                  <a:ext cx="0" cy="2533652"/>
                </a:xfrm>
                <a:prstGeom prst="line">
                  <a:avLst/>
                </a:prstGeom>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44122778-678F-47AB-9A1E-C45C8DDB4574}"/>
                    </a:ext>
                  </a:extLst>
                </p:cNvPr>
                <p:cNvCxnSpPr>
                  <a:cxnSpLocks/>
                  <a:stCxn id="17" idx="2"/>
                </p:cNvCxnSpPr>
                <p:nvPr/>
              </p:nvCxnSpPr>
              <p:spPr>
                <a:xfrm flipV="1">
                  <a:off x="923927" y="3409950"/>
                  <a:ext cx="2524125" cy="1343027"/>
                </a:xfrm>
                <a:prstGeom prst="line">
                  <a:avLst/>
                </a:prstGeom>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1368EB3A-0B0C-453E-BECF-6ED18A18D1EF}"/>
                    </a:ext>
                  </a:extLst>
                </p:cNvPr>
                <p:cNvCxnSpPr>
                  <a:cxnSpLocks/>
                  <a:endCxn id="17" idx="4"/>
                </p:cNvCxnSpPr>
                <p:nvPr/>
              </p:nvCxnSpPr>
              <p:spPr>
                <a:xfrm>
                  <a:off x="3448049" y="3409950"/>
                  <a:ext cx="2524125" cy="1343027"/>
                </a:xfrm>
                <a:prstGeom prst="line">
                  <a:avLst/>
                </a:prstGeom>
              </p:spPr>
              <p:style>
                <a:lnRef idx="1">
                  <a:schemeClr val="dk1"/>
                </a:lnRef>
                <a:fillRef idx="0">
                  <a:schemeClr val="dk1"/>
                </a:fillRef>
                <a:effectRef idx="0">
                  <a:schemeClr val="dk1"/>
                </a:effectRef>
                <a:fontRef idx="minor">
                  <a:schemeClr val="tx1"/>
                </a:fontRef>
              </p:style>
            </p:cxnSp>
            <p:cxnSp>
              <p:nvCxnSpPr>
                <p:cNvPr id="21" name="直線コネクタ 20">
                  <a:extLst>
                    <a:ext uri="{FF2B5EF4-FFF2-40B4-BE49-F238E27FC236}">
                      <a16:creationId xmlns:a16="http://schemas.microsoft.com/office/drawing/2014/main" id="{272B93F8-A0B9-4BAB-BC2A-F9158D4763E2}"/>
                    </a:ext>
                  </a:extLst>
                </p:cNvPr>
                <p:cNvCxnSpPr/>
                <p:nvPr/>
              </p:nvCxnSpPr>
              <p:spPr>
                <a:xfrm>
                  <a:off x="3333750" y="3095625"/>
                  <a:ext cx="238125" cy="0"/>
                </a:xfrm>
                <a:prstGeom prst="line">
                  <a:avLst/>
                </a:prstGeom>
              </p:spPr>
              <p:style>
                <a:lnRef idx="1">
                  <a:schemeClr val="dk1"/>
                </a:lnRef>
                <a:fillRef idx="0">
                  <a:schemeClr val="dk1"/>
                </a:fillRef>
                <a:effectRef idx="0">
                  <a:schemeClr val="dk1"/>
                </a:effectRef>
                <a:fontRef idx="minor">
                  <a:schemeClr val="tx1"/>
                </a:fontRef>
              </p:style>
            </p:cxnSp>
            <p:cxnSp>
              <p:nvCxnSpPr>
                <p:cNvPr id="22" name="直線コネクタ 21">
                  <a:extLst>
                    <a:ext uri="{FF2B5EF4-FFF2-40B4-BE49-F238E27FC236}">
                      <a16:creationId xmlns:a16="http://schemas.microsoft.com/office/drawing/2014/main" id="{AF1D2250-503A-41FD-9CD0-3D9FB8498D86}"/>
                    </a:ext>
                  </a:extLst>
                </p:cNvPr>
                <p:cNvCxnSpPr/>
                <p:nvPr/>
              </p:nvCxnSpPr>
              <p:spPr>
                <a:xfrm>
                  <a:off x="3333749" y="2815840"/>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96454494-F3CB-4EEE-9596-A8BBD356F32C}"/>
                    </a:ext>
                  </a:extLst>
                </p:cNvPr>
                <p:cNvCxnSpPr/>
                <p:nvPr/>
              </p:nvCxnSpPr>
              <p:spPr>
                <a:xfrm>
                  <a:off x="3343275" y="2524927"/>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4" name="直線コネクタ 23">
                  <a:extLst>
                    <a:ext uri="{FF2B5EF4-FFF2-40B4-BE49-F238E27FC236}">
                      <a16:creationId xmlns:a16="http://schemas.microsoft.com/office/drawing/2014/main" id="{AF62B98C-D7E8-4177-A03A-ACFAABAE203B}"/>
                    </a:ext>
                  </a:extLst>
                </p:cNvPr>
                <p:cNvCxnSpPr/>
                <p:nvPr/>
              </p:nvCxnSpPr>
              <p:spPr>
                <a:xfrm>
                  <a:off x="3343275" y="2264192"/>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5" name="直線コネクタ 24">
                  <a:extLst>
                    <a:ext uri="{FF2B5EF4-FFF2-40B4-BE49-F238E27FC236}">
                      <a16:creationId xmlns:a16="http://schemas.microsoft.com/office/drawing/2014/main" id="{441E586A-EDDF-4A06-AF51-A06EA48026A8}"/>
                    </a:ext>
                  </a:extLst>
                </p:cNvPr>
                <p:cNvCxnSpPr/>
                <p:nvPr/>
              </p:nvCxnSpPr>
              <p:spPr>
                <a:xfrm>
                  <a:off x="3343275" y="1968917"/>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a:extLst>
                    <a:ext uri="{FF2B5EF4-FFF2-40B4-BE49-F238E27FC236}">
                      <a16:creationId xmlns:a16="http://schemas.microsoft.com/office/drawing/2014/main" id="{02D039F6-BCFA-4B03-83D4-BE2009603518}"/>
                    </a:ext>
                  </a:extLst>
                </p:cNvPr>
                <p:cNvCxnSpPr/>
                <p:nvPr/>
              </p:nvCxnSpPr>
              <p:spPr>
                <a:xfrm>
                  <a:off x="3338512" y="1688330"/>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a:extLst>
                    <a:ext uri="{FF2B5EF4-FFF2-40B4-BE49-F238E27FC236}">
                      <a16:creationId xmlns:a16="http://schemas.microsoft.com/office/drawing/2014/main" id="{1C9E6C82-33FA-4211-99E4-FD8BF27102DB}"/>
                    </a:ext>
                  </a:extLst>
                </p:cNvPr>
                <p:cNvCxnSpPr/>
                <p:nvPr/>
              </p:nvCxnSpPr>
              <p:spPr>
                <a:xfrm>
                  <a:off x="3333749" y="1421631"/>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28" name="直線コネクタ 27">
                  <a:extLst>
                    <a:ext uri="{FF2B5EF4-FFF2-40B4-BE49-F238E27FC236}">
                      <a16:creationId xmlns:a16="http://schemas.microsoft.com/office/drawing/2014/main" id="{5642EE29-03F5-4E35-A9E0-FD29B90F236F}"/>
                    </a:ext>
                  </a:extLst>
                </p:cNvPr>
                <p:cNvCxnSpPr>
                  <a:cxnSpLocks/>
                </p:cNvCxnSpPr>
                <p:nvPr/>
              </p:nvCxnSpPr>
              <p:spPr>
                <a:xfrm flipH="1">
                  <a:off x="3644605" y="3440175"/>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DD7DE5B2-B114-4561-AD18-16AF4FE22471}"/>
                    </a:ext>
                  </a:extLst>
                </p:cNvPr>
                <p:cNvCxnSpPr>
                  <a:cxnSpLocks/>
                </p:cNvCxnSpPr>
                <p:nvPr/>
              </p:nvCxnSpPr>
              <p:spPr>
                <a:xfrm flipH="1">
                  <a:off x="3956404" y="3575171"/>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43379DB3-3512-4BE0-A823-32F02C41E0C0}"/>
                    </a:ext>
                  </a:extLst>
                </p:cNvPr>
                <p:cNvCxnSpPr>
                  <a:cxnSpLocks/>
                </p:cNvCxnSpPr>
                <p:nvPr/>
              </p:nvCxnSpPr>
              <p:spPr>
                <a:xfrm flipH="1">
                  <a:off x="4218277" y="3732519"/>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9957ADAE-8FFC-43A5-B5F3-A6E79B0D450D}"/>
                    </a:ext>
                  </a:extLst>
                </p:cNvPr>
                <p:cNvCxnSpPr>
                  <a:cxnSpLocks/>
                </p:cNvCxnSpPr>
                <p:nvPr/>
              </p:nvCxnSpPr>
              <p:spPr>
                <a:xfrm flipH="1">
                  <a:off x="4481375" y="3877044"/>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1D69A4F0-7BFD-4F39-92B8-63B193776819}"/>
                    </a:ext>
                  </a:extLst>
                </p:cNvPr>
                <p:cNvCxnSpPr>
                  <a:cxnSpLocks/>
                </p:cNvCxnSpPr>
                <p:nvPr/>
              </p:nvCxnSpPr>
              <p:spPr>
                <a:xfrm flipH="1">
                  <a:off x="4763518" y="4025067"/>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33" name="直線コネクタ 32">
                  <a:extLst>
                    <a:ext uri="{FF2B5EF4-FFF2-40B4-BE49-F238E27FC236}">
                      <a16:creationId xmlns:a16="http://schemas.microsoft.com/office/drawing/2014/main" id="{2A1154A6-D993-46E6-96FE-776E04B38AFB}"/>
                    </a:ext>
                  </a:extLst>
                </p:cNvPr>
                <p:cNvCxnSpPr>
                  <a:cxnSpLocks/>
                </p:cNvCxnSpPr>
                <p:nvPr/>
              </p:nvCxnSpPr>
              <p:spPr>
                <a:xfrm flipH="1">
                  <a:off x="5052875" y="4173197"/>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34" name="直線コネクタ 33">
                  <a:extLst>
                    <a:ext uri="{FF2B5EF4-FFF2-40B4-BE49-F238E27FC236}">
                      <a16:creationId xmlns:a16="http://schemas.microsoft.com/office/drawing/2014/main" id="{5F50C81F-FD95-48B6-8203-23A65DCB9F95}"/>
                    </a:ext>
                  </a:extLst>
                </p:cNvPr>
                <p:cNvCxnSpPr>
                  <a:cxnSpLocks/>
                </p:cNvCxnSpPr>
                <p:nvPr/>
              </p:nvCxnSpPr>
              <p:spPr>
                <a:xfrm flipH="1">
                  <a:off x="5314672" y="4327633"/>
                  <a:ext cx="142880" cy="247650"/>
                </a:xfrm>
                <a:prstGeom prst="line">
                  <a:avLst/>
                </a:prstGeom>
              </p:spPr>
              <p:style>
                <a:lnRef idx="1">
                  <a:schemeClr val="dk1"/>
                </a:lnRef>
                <a:fillRef idx="0">
                  <a:schemeClr val="dk1"/>
                </a:fillRef>
                <a:effectRef idx="0">
                  <a:schemeClr val="dk1"/>
                </a:effectRef>
                <a:fontRef idx="minor">
                  <a:schemeClr val="tx1"/>
                </a:fontRef>
              </p:style>
            </p:cxnSp>
            <p:sp>
              <p:nvSpPr>
                <p:cNvPr id="35" name="テキスト ボックス 34">
                  <a:extLst>
                    <a:ext uri="{FF2B5EF4-FFF2-40B4-BE49-F238E27FC236}">
                      <a16:creationId xmlns:a16="http://schemas.microsoft.com/office/drawing/2014/main" id="{D1B847F2-C98C-484E-AA13-867E053D449C}"/>
                    </a:ext>
                  </a:extLst>
                </p:cNvPr>
                <p:cNvSpPr txBox="1"/>
                <p:nvPr/>
              </p:nvSpPr>
              <p:spPr>
                <a:xfrm>
                  <a:off x="3513325" y="2899215"/>
                  <a:ext cx="314325" cy="348813"/>
                </a:xfrm>
                <a:prstGeom prst="rect">
                  <a:avLst/>
                </a:prstGeom>
                <a:noFill/>
              </p:spPr>
              <p:txBody>
                <a:bodyPr wrap="square" rtlCol="0">
                  <a:spAutoFit/>
                </a:bodyPr>
                <a:lstStyle/>
                <a:p>
                  <a:r>
                    <a:rPr lang="en-US" altLang="ja-JP" sz="675" dirty="0"/>
                    <a:t>1</a:t>
                  </a:r>
                  <a:endParaRPr lang="ja-JP" altLang="en-US" sz="675" dirty="0"/>
                </a:p>
              </p:txBody>
            </p:sp>
            <p:sp>
              <p:nvSpPr>
                <p:cNvPr id="36" name="テキスト ボックス 35">
                  <a:extLst>
                    <a:ext uri="{FF2B5EF4-FFF2-40B4-BE49-F238E27FC236}">
                      <a16:creationId xmlns:a16="http://schemas.microsoft.com/office/drawing/2014/main" id="{0FDC885A-E25E-478D-9C31-4F0BC52E1330}"/>
                    </a:ext>
                  </a:extLst>
                </p:cNvPr>
                <p:cNvSpPr txBox="1"/>
                <p:nvPr/>
              </p:nvSpPr>
              <p:spPr>
                <a:xfrm>
                  <a:off x="3347622" y="3546554"/>
                  <a:ext cx="314324" cy="348813"/>
                </a:xfrm>
                <a:prstGeom prst="rect">
                  <a:avLst/>
                </a:prstGeom>
                <a:noFill/>
              </p:spPr>
              <p:txBody>
                <a:bodyPr wrap="square" rtlCol="0">
                  <a:spAutoFit/>
                </a:bodyPr>
                <a:lstStyle/>
                <a:p>
                  <a:r>
                    <a:rPr lang="en-US" altLang="ja-JP" sz="675" dirty="0"/>
                    <a:t>1</a:t>
                  </a:r>
                  <a:endParaRPr lang="ja-JP" altLang="en-US" sz="675" dirty="0"/>
                </a:p>
              </p:txBody>
            </p:sp>
            <p:cxnSp>
              <p:nvCxnSpPr>
                <p:cNvPr id="37" name="直線コネクタ 36">
                  <a:extLst>
                    <a:ext uri="{FF2B5EF4-FFF2-40B4-BE49-F238E27FC236}">
                      <a16:creationId xmlns:a16="http://schemas.microsoft.com/office/drawing/2014/main" id="{E794F62B-BCC9-4ADE-812B-893470EF0E53}"/>
                    </a:ext>
                  </a:extLst>
                </p:cNvPr>
                <p:cNvCxnSpPr>
                  <a:cxnSpLocks/>
                </p:cNvCxnSpPr>
                <p:nvPr/>
              </p:nvCxnSpPr>
              <p:spPr>
                <a:xfrm>
                  <a:off x="3143250" y="3438525"/>
                  <a:ext cx="123827" cy="247650"/>
                </a:xfrm>
                <a:prstGeom prst="line">
                  <a:avLst/>
                </a:prstGeom>
              </p:spPr>
              <p:style>
                <a:lnRef idx="1">
                  <a:schemeClr val="dk1"/>
                </a:lnRef>
                <a:fillRef idx="0">
                  <a:schemeClr val="dk1"/>
                </a:fillRef>
                <a:effectRef idx="0">
                  <a:schemeClr val="dk1"/>
                </a:effectRef>
                <a:fontRef idx="minor">
                  <a:schemeClr val="tx1"/>
                </a:fontRef>
              </p:style>
            </p:cxnSp>
            <p:cxnSp>
              <p:nvCxnSpPr>
                <p:cNvPr id="38" name="直線コネクタ 37">
                  <a:extLst>
                    <a:ext uri="{FF2B5EF4-FFF2-40B4-BE49-F238E27FC236}">
                      <a16:creationId xmlns:a16="http://schemas.microsoft.com/office/drawing/2014/main" id="{B014D8ED-5A3B-49FF-8C22-04DA3A02856E}"/>
                    </a:ext>
                  </a:extLst>
                </p:cNvPr>
                <p:cNvCxnSpPr>
                  <a:cxnSpLocks/>
                </p:cNvCxnSpPr>
                <p:nvPr/>
              </p:nvCxnSpPr>
              <p:spPr>
                <a:xfrm>
                  <a:off x="2862392" y="3567297"/>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39" name="直線コネクタ 38">
                  <a:extLst>
                    <a:ext uri="{FF2B5EF4-FFF2-40B4-BE49-F238E27FC236}">
                      <a16:creationId xmlns:a16="http://schemas.microsoft.com/office/drawing/2014/main" id="{C7E5FEBD-97D1-4F9C-BD4B-51137AAB7A25}"/>
                    </a:ext>
                  </a:extLst>
                </p:cNvPr>
                <p:cNvCxnSpPr>
                  <a:cxnSpLocks/>
                </p:cNvCxnSpPr>
                <p:nvPr/>
              </p:nvCxnSpPr>
              <p:spPr>
                <a:xfrm>
                  <a:off x="2585154" y="3730871"/>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40" name="直線コネクタ 39">
                  <a:extLst>
                    <a:ext uri="{FF2B5EF4-FFF2-40B4-BE49-F238E27FC236}">
                      <a16:creationId xmlns:a16="http://schemas.microsoft.com/office/drawing/2014/main" id="{A39181B0-0DF3-4EE3-AF12-FD499FB98DC6}"/>
                    </a:ext>
                  </a:extLst>
                </p:cNvPr>
                <p:cNvCxnSpPr>
                  <a:cxnSpLocks/>
                </p:cNvCxnSpPr>
                <p:nvPr/>
              </p:nvCxnSpPr>
              <p:spPr>
                <a:xfrm>
                  <a:off x="2267216" y="3878694"/>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a:extLst>
                    <a:ext uri="{FF2B5EF4-FFF2-40B4-BE49-F238E27FC236}">
                      <a16:creationId xmlns:a16="http://schemas.microsoft.com/office/drawing/2014/main" id="{8F6FC6D1-C604-42A5-8E43-9B34256AE96B}"/>
                    </a:ext>
                  </a:extLst>
                </p:cNvPr>
                <p:cNvCxnSpPr>
                  <a:cxnSpLocks/>
                </p:cNvCxnSpPr>
                <p:nvPr/>
              </p:nvCxnSpPr>
              <p:spPr>
                <a:xfrm>
                  <a:off x="1973381" y="4040621"/>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42" name="直線コネクタ 41">
                  <a:extLst>
                    <a:ext uri="{FF2B5EF4-FFF2-40B4-BE49-F238E27FC236}">
                      <a16:creationId xmlns:a16="http://schemas.microsoft.com/office/drawing/2014/main" id="{4E1BCBBC-A994-4FAB-80D6-9BD3DEA7BFD9}"/>
                    </a:ext>
                  </a:extLst>
                </p:cNvPr>
                <p:cNvCxnSpPr>
                  <a:cxnSpLocks/>
                </p:cNvCxnSpPr>
                <p:nvPr/>
              </p:nvCxnSpPr>
              <p:spPr>
                <a:xfrm>
                  <a:off x="1700903" y="4194669"/>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a:extLst>
                    <a:ext uri="{FF2B5EF4-FFF2-40B4-BE49-F238E27FC236}">
                      <a16:creationId xmlns:a16="http://schemas.microsoft.com/office/drawing/2014/main" id="{774B1EED-795B-4026-A7F3-9ECE4448AB6F}"/>
                    </a:ext>
                  </a:extLst>
                </p:cNvPr>
                <p:cNvCxnSpPr>
                  <a:cxnSpLocks/>
                </p:cNvCxnSpPr>
                <p:nvPr/>
              </p:nvCxnSpPr>
              <p:spPr>
                <a:xfrm>
                  <a:off x="1415148" y="4342491"/>
                  <a:ext cx="123828" cy="247650"/>
                </a:xfrm>
                <a:prstGeom prst="line">
                  <a:avLst/>
                </a:prstGeom>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6CE082F3-CABA-4299-820C-C37A2BE65FEB}"/>
                    </a:ext>
                  </a:extLst>
                </p:cNvPr>
                <p:cNvSpPr txBox="1"/>
                <p:nvPr/>
              </p:nvSpPr>
              <p:spPr>
                <a:xfrm>
                  <a:off x="2924182" y="3051561"/>
                  <a:ext cx="314325" cy="348813"/>
                </a:xfrm>
                <a:prstGeom prst="rect">
                  <a:avLst/>
                </a:prstGeom>
                <a:noFill/>
              </p:spPr>
              <p:txBody>
                <a:bodyPr wrap="square" rtlCol="0">
                  <a:spAutoFit/>
                </a:bodyPr>
                <a:lstStyle/>
                <a:p>
                  <a:r>
                    <a:rPr lang="en-US" altLang="ja-JP" sz="675" dirty="0"/>
                    <a:t>1</a:t>
                  </a:r>
                  <a:endParaRPr lang="ja-JP" altLang="en-US" sz="675" dirty="0"/>
                </a:p>
              </p:txBody>
            </p:sp>
            <p:sp>
              <p:nvSpPr>
                <p:cNvPr id="45" name="テキスト ボックス 44">
                  <a:extLst>
                    <a:ext uri="{FF2B5EF4-FFF2-40B4-BE49-F238E27FC236}">
                      <a16:creationId xmlns:a16="http://schemas.microsoft.com/office/drawing/2014/main" id="{EE4CD2BC-E4E0-4CED-A533-1CBF1A8A06AA}"/>
                    </a:ext>
                  </a:extLst>
                </p:cNvPr>
                <p:cNvSpPr txBox="1"/>
                <p:nvPr/>
              </p:nvSpPr>
              <p:spPr>
                <a:xfrm>
                  <a:off x="3623706" y="3692736"/>
                  <a:ext cx="314324" cy="348813"/>
                </a:xfrm>
                <a:prstGeom prst="rect">
                  <a:avLst/>
                </a:prstGeom>
                <a:noFill/>
              </p:spPr>
              <p:txBody>
                <a:bodyPr wrap="square" rtlCol="0">
                  <a:spAutoFit/>
                </a:bodyPr>
                <a:lstStyle/>
                <a:p>
                  <a:r>
                    <a:rPr lang="en-US" altLang="ja-JP" sz="675" dirty="0"/>
                    <a:t>2</a:t>
                  </a:r>
                  <a:endParaRPr lang="ja-JP" altLang="en-US" sz="675" dirty="0"/>
                </a:p>
              </p:txBody>
            </p:sp>
            <p:sp>
              <p:nvSpPr>
                <p:cNvPr id="46" name="テキスト ボックス 45">
                  <a:extLst>
                    <a:ext uri="{FF2B5EF4-FFF2-40B4-BE49-F238E27FC236}">
                      <a16:creationId xmlns:a16="http://schemas.microsoft.com/office/drawing/2014/main" id="{72C20A0D-1D49-4628-83A3-0084FFEC4F77}"/>
                    </a:ext>
                  </a:extLst>
                </p:cNvPr>
                <p:cNvSpPr txBox="1"/>
                <p:nvPr/>
              </p:nvSpPr>
              <p:spPr>
                <a:xfrm>
                  <a:off x="2628903" y="3223011"/>
                  <a:ext cx="314325" cy="348813"/>
                </a:xfrm>
                <a:prstGeom prst="rect">
                  <a:avLst/>
                </a:prstGeom>
                <a:noFill/>
              </p:spPr>
              <p:txBody>
                <a:bodyPr wrap="square" rtlCol="0">
                  <a:spAutoFit/>
                </a:bodyPr>
                <a:lstStyle/>
                <a:p>
                  <a:r>
                    <a:rPr lang="en-US" altLang="ja-JP" sz="675" dirty="0"/>
                    <a:t>2</a:t>
                  </a:r>
                  <a:endParaRPr lang="ja-JP" altLang="en-US" sz="675" dirty="0"/>
                </a:p>
              </p:txBody>
            </p:sp>
            <p:sp>
              <p:nvSpPr>
                <p:cNvPr id="47" name="テキスト ボックス 46">
                  <a:extLst>
                    <a:ext uri="{FF2B5EF4-FFF2-40B4-BE49-F238E27FC236}">
                      <a16:creationId xmlns:a16="http://schemas.microsoft.com/office/drawing/2014/main" id="{147728A9-B12C-4C7C-BD42-4540505F0D60}"/>
                    </a:ext>
                  </a:extLst>
                </p:cNvPr>
                <p:cNvSpPr txBox="1"/>
                <p:nvPr/>
              </p:nvSpPr>
              <p:spPr>
                <a:xfrm>
                  <a:off x="3513322" y="2598335"/>
                  <a:ext cx="314325" cy="348813"/>
                </a:xfrm>
                <a:prstGeom prst="rect">
                  <a:avLst/>
                </a:prstGeom>
                <a:noFill/>
              </p:spPr>
              <p:txBody>
                <a:bodyPr wrap="square" rtlCol="0">
                  <a:spAutoFit/>
                </a:bodyPr>
                <a:lstStyle/>
                <a:p>
                  <a:r>
                    <a:rPr lang="en-US" altLang="ja-JP" sz="675" dirty="0"/>
                    <a:t>2</a:t>
                  </a:r>
                  <a:endParaRPr lang="ja-JP" altLang="en-US" sz="675" dirty="0"/>
                </a:p>
              </p:txBody>
            </p:sp>
            <p:sp>
              <p:nvSpPr>
                <p:cNvPr id="48" name="テキスト ボックス 47">
                  <a:extLst>
                    <a:ext uri="{FF2B5EF4-FFF2-40B4-BE49-F238E27FC236}">
                      <a16:creationId xmlns:a16="http://schemas.microsoft.com/office/drawing/2014/main" id="{F46FF972-571C-4BEF-ABF9-34729475E7DF}"/>
                    </a:ext>
                  </a:extLst>
                </p:cNvPr>
                <p:cNvSpPr txBox="1"/>
                <p:nvPr/>
              </p:nvSpPr>
              <p:spPr>
                <a:xfrm>
                  <a:off x="2319339" y="3398435"/>
                  <a:ext cx="314325" cy="348813"/>
                </a:xfrm>
                <a:prstGeom prst="rect">
                  <a:avLst/>
                </a:prstGeom>
                <a:noFill/>
              </p:spPr>
              <p:txBody>
                <a:bodyPr wrap="square" rtlCol="0">
                  <a:spAutoFit/>
                </a:bodyPr>
                <a:lstStyle/>
                <a:p>
                  <a:r>
                    <a:rPr lang="en-US" altLang="ja-JP" sz="675" dirty="0"/>
                    <a:t>3</a:t>
                  </a:r>
                  <a:endParaRPr lang="ja-JP" altLang="en-US" sz="675" dirty="0"/>
                </a:p>
              </p:txBody>
            </p:sp>
            <p:sp>
              <p:nvSpPr>
                <p:cNvPr id="49" name="テキスト ボックス 48">
                  <a:extLst>
                    <a:ext uri="{FF2B5EF4-FFF2-40B4-BE49-F238E27FC236}">
                      <a16:creationId xmlns:a16="http://schemas.microsoft.com/office/drawing/2014/main" id="{5C682600-C9ED-4C6D-A78D-664B455C93BB}"/>
                    </a:ext>
                  </a:extLst>
                </p:cNvPr>
                <p:cNvSpPr txBox="1"/>
                <p:nvPr/>
              </p:nvSpPr>
              <p:spPr>
                <a:xfrm>
                  <a:off x="3904702" y="3871189"/>
                  <a:ext cx="314324" cy="348813"/>
                </a:xfrm>
                <a:prstGeom prst="rect">
                  <a:avLst/>
                </a:prstGeom>
                <a:noFill/>
              </p:spPr>
              <p:txBody>
                <a:bodyPr wrap="square" rtlCol="0">
                  <a:spAutoFit/>
                </a:bodyPr>
                <a:lstStyle/>
                <a:p>
                  <a:r>
                    <a:rPr lang="en-US" altLang="ja-JP" sz="675" dirty="0"/>
                    <a:t>3</a:t>
                  </a:r>
                  <a:endParaRPr lang="ja-JP" altLang="en-US" sz="675" dirty="0"/>
                </a:p>
              </p:txBody>
            </p:sp>
            <p:sp>
              <p:nvSpPr>
                <p:cNvPr id="50" name="テキスト ボックス 49">
                  <a:extLst>
                    <a:ext uri="{FF2B5EF4-FFF2-40B4-BE49-F238E27FC236}">
                      <a16:creationId xmlns:a16="http://schemas.microsoft.com/office/drawing/2014/main" id="{22F46F15-FA27-4F2B-B6F1-51D6EF31CC3C}"/>
                    </a:ext>
                  </a:extLst>
                </p:cNvPr>
                <p:cNvSpPr txBox="1"/>
                <p:nvPr/>
              </p:nvSpPr>
              <p:spPr>
                <a:xfrm>
                  <a:off x="3511921" y="2344518"/>
                  <a:ext cx="314325" cy="348813"/>
                </a:xfrm>
                <a:prstGeom prst="rect">
                  <a:avLst/>
                </a:prstGeom>
                <a:noFill/>
              </p:spPr>
              <p:txBody>
                <a:bodyPr wrap="square" rtlCol="0">
                  <a:spAutoFit/>
                </a:bodyPr>
                <a:lstStyle/>
                <a:p>
                  <a:r>
                    <a:rPr lang="en-US" altLang="ja-JP" sz="675" dirty="0"/>
                    <a:t>3</a:t>
                  </a:r>
                  <a:endParaRPr lang="ja-JP" altLang="en-US" sz="675" dirty="0"/>
                </a:p>
              </p:txBody>
            </p:sp>
            <p:sp>
              <p:nvSpPr>
                <p:cNvPr id="51" name="テキスト ボックス 50">
                  <a:extLst>
                    <a:ext uri="{FF2B5EF4-FFF2-40B4-BE49-F238E27FC236}">
                      <a16:creationId xmlns:a16="http://schemas.microsoft.com/office/drawing/2014/main" id="{FC39259C-3504-4ABF-B846-43B42C6999DD}"/>
                    </a:ext>
                  </a:extLst>
                </p:cNvPr>
                <p:cNvSpPr txBox="1"/>
                <p:nvPr/>
              </p:nvSpPr>
              <p:spPr>
                <a:xfrm>
                  <a:off x="1997447" y="3570285"/>
                  <a:ext cx="314325" cy="453857"/>
                </a:xfrm>
                <a:prstGeom prst="rect">
                  <a:avLst/>
                </a:prstGeom>
                <a:noFill/>
              </p:spPr>
              <p:txBody>
                <a:bodyPr wrap="square" rtlCol="0">
                  <a:spAutoFit/>
                </a:bodyPr>
                <a:lstStyle/>
                <a:p>
                  <a:r>
                    <a:rPr lang="en-US" altLang="ja-JP" sz="675" dirty="0"/>
                    <a:t>4</a:t>
                  </a:r>
                  <a:endParaRPr lang="ja-JP" altLang="en-US" sz="675" dirty="0"/>
                </a:p>
              </p:txBody>
            </p:sp>
            <p:sp>
              <p:nvSpPr>
                <p:cNvPr id="52" name="テキスト ボックス 51">
                  <a:extLst>
                    <a:ext uri="{FF2B5EF4-FFF2-40B4-BE49-F238E27FC236}">
                      <a16:creationId xmlns:a16="http://schemas.microsoft.com/office/drawing/2014/main" id="{6ABB5B6A-876F-45A6-8A6F-98A798955933}"/>
                    </a:ext>
                  </a:extLst>
                </p:cNvPr>
                <p:cNvSpPr txBox="1"/>
                <p:nvPr/>
              </p:nvSpPr>
              <p:spPr>
                <a:xfrm>
                  <a:off x="4164191" y="4042638"/>
                  <a:ext cx="314324" cy="348813"/>
                </a:xfrm>
                <a:prstGeom prst="rect">
                  <a:avLst/>
                </a:prstGeom>
                <a:noFill/>
              </p:spPr>
              <p:txBody>
                <a:bodyPr wrap="square" rtlCol="0">
                  <a:spAutoFit/>
                </a:bodyPr>
                <a:lstStyle/>
                <a:p>
                  <a:r>
                    <a:rPr lang="en-US" altLang="ja-JP" sz="675" dirty="0"/>
                    <a:t>4</a:t>
                  </a:r>
                  <a:endParaRPr lang="ja-JP" altLang="en-US" sz="675" dirty="0"/>
                </a:p>
              </p:txBody>
            </p:sp>
            <p:sp>
              <p:nvSpPr>
                <p:cNvPr id="53" name="テキスト ボックス 52">
                  <a:extLst>
                    <a:ext uri="{FF2B5EF4-FFF2-40B4-BE49-F238E27FC236}">
                      <a16:creationId xmlns:a16="http://schemas.microsoft.com/office/drawing/2014/main" id="{2FC7CAE4-80B7-453A-9768-390C81643B19}"/>
                    </a:ext>
                  </a:extLst>
                </p:cNvPr>
                <p:cNvSpPr txBox="1"/>
                <p:nvPr/>
              </p:nvSpPr>
              <p:spPr>
                <a:xfrm>
                  <a:off x="3511921" y="2066927"/>
                  <a:ext cx="314325" cy="348813"/>
                </a:xfrm>
                <a:prstGeom prst="rect">
                  <a:avLst/>
                </a:prstGeom>
                <a:noFill/>
              </p:spPr>
              <p:txBody>
                <a:bodyPr wrap="square" rtlCol="0">
                  <a:spAutoFit/>
                </a:bodyPr>
                <a:lstStyle/>
                <a:p>
                  <a:r>
                    <a:rPr lang="en-US" altLang="ja-JP" sz="675" dirty="0"/>
                    <a:t>4</a:t>
                  </a:r>
                  <a:endParaRPr lang="ja-JP" altLang="en-US" sz="675" dirty="0"/>
                </a:p>
              </p:txBody>
            </p:sp>
            <p:sp>
              <p:nvSpPr>
                <p:cNvPr id="54" name="テキスト ボックス 53">
                  <a:extLst>
                    <a:ext uri="{FF2B5EF4-FFF2-40B4-BE49-F238E27FC236}">
                      <a16:creationId xmlns:a16="http://schemas.microsoft.com/office/drawing/2014/main" id="{BD0FC45D-3FD5-49D3-996B-107D7A2D94FD}"/>
                    </a:ext>
                  </a:extLst>
                </p:cNvPr>
                <p:cNvSpPr txBox="1"/>
                <p:nvPr/>
              </p:nvSpPr>
              <p:spPr>
                <a:xfrm>
                  <a:off x="1698244" y="3754449"/>
                  <a:ext cx="314325" cy="348813"/>
                </a:xfrm>
                <a:prstGeom prst="rect">
                  <a:avLst/>
                </a:prstGeom>
                <a:noFill/>
              </p:spPr>
              <p:txBody>
                <a:bodyPr wrap="square" rtlCol="0">
                  <a:spAutoFit/>
                </a:bodyPr>
                <a:lstStyle/>
                <a:p>
                  <a:r>
                    <a:rPr lang="en-US" altLang="ja-JP" sz="675" dirty="0"/>
                    <a:t>5</a:t>
                  </a:r>
                  <a:endParaRPr lang="ja-JP" altLang="en-US" sz="675" dirty="0"/>
                </a:p>
              </p:txBody>
            </p:sp>
            <p:sp>
              <p:nvSpPr>
                <p:cNvPr id="55" name="テキスト ボックス 54">
                  <a:extLst>
                    <a:ext uri="{FF2B5EF4-FFF2-40B4-BE49-F238E27FC236}">
                      <a16:creationId xmlns:a16="http://schemas.microsoft.com/office/drawing/2014/main" id="{BE2D9F4D-A8A4-4912-86D8-56907F9F40AD}"/>
                    </a:ext>
                  </a:extLst>
                </p:cNvPr>
                <p:cNvSpPr txBox="1"/>
                <p:nvPr/>
              </p:nvSpPr>
              <p:spPr>
                <a:xfrm>
                  <a:off x="4476200" y="4173752"/>
                  <a:ext cx="314324" cy="348813"/>
                </a:xfrm>
                <a:prstGeom prst="rect">
                  <a:avLst/>
                </a:prstGeom>
                <a:noFill/>
              </p:spPr>
              <p:txBody>
                <a:bodyPr wrap="square" rtlCol="0">
                  <a:spAutoFit/>
                </a:bodyPr>
                <a:lstStyle/>
                <a:p>
                  <a:r>
                    <a:rPr lang="en-US" altLang="ja-JP" sz="675" dirty="0"/>
                    <a:t>5</a:t>
                  </a:r>
                  <a:endParaRPr lang="ja-JP" altLang="en-US" sz="675" dirty="0"/>
                </a:p>
              </p:txBody>
            </p:sp>
            <p:sp>
              <p:nvSpPr>
                <p:cNvPr id="57" name="テキスト ボックス 56">
                  <a:extLst>
                    <a:ext uri="{FF2B5EF4-FFF2-40B4-BE49-F238E27FC236}">
                      <a16:creationId xmlns:a16="http://schemas.microsoft.com/office/drawing/2014/main" id="{A60D6607-5DEF-488E-8EA1-87ABC91B4C0D}"/>
                    </a:ext>
                  </a:extLst>
                </p:cNvPr>
                <p:cNvSpPr txBox="1"/>
                <p:nvPr/>
              </p:nvSpPr>
              <p:spPr>
                <a:xfrm>
                  <a:off x="1419219" y="3915585"/>
                  <a:ext cx="314325" cy="348813"/>
                </a:xfrm>
                <a:prstGeom prst="rect">
                  <a:avLst/>
                </a:prstGeom>
                <a:noFill/>
              </p:spPr>
              <p:txBody>
                <a:bodyPr wrap="square" rtlCol="0">
                  <a:spAutoFit/>
                </a:bodyPr>
                <a:lstStyle/>
                <a:p>
                  <a:r>
                    <a:rPr lang="en-US" altLang="ja-JP" sz="675" dirty="0"/>
                    <a:t>6</a:t>
                  </a:r>
                  <a:endParaRPr lang="ja-JP" altLang="en-US" sz="675" dirty="0"/>
                </a:p>
              </p:txBody>
            </p:sp>
            <p:sp>
              <p:nvSpPr>
                <p:cNvPr id="58" name="テキスト ボックス 57">
                  <a:extLst>
                    <a:ext uri="{FF2B5EF4-FFF2-40B4-BE49-F238E27FC236}">
                      <a16:creationId xmlns:a16="http://schemas.microsoft.com/office/drawing/2014/main" id="{0D8A315B-AD09-4231-8695-C119B16B82B7}"/>
                    </a:ext>
                  </a:extLst>
                </p:cNvPr>
                <p:cNvSpPr txBox="1"/>
                <p:nvPr/>
              </p:nvSpPr>
              <p:spPr>
                <a:xfrm>
                  <a:off x="4741783" y="4280050"/>
                  <a:ext cx="314324" cy="348813"/>
                </a:xfrm>
                <a:prstGeom prst="rect">
                  <a:avLst/>
                </a:prstGeom>
                <a:noFill/>
              </p:spPr>
              <p:txBody>
                <a:bodyPr wrap="square" rtlCol="0">
                  <a:spAutoFit/>
                </a:bodyPr>
                <a:lstStyle/>
                <a:p>
                  <a:r>
                    <a:rPr lang="en-US" altLang="ja-JP" sz="675" dirty="0"/>
                    <a:t>6</a:t>
                  </a:r>
                  <a:endParaRPr lang="ja-JP" altLang="en-US" sz="675" dirty="0"/>
                </a:p>
              </p:txBody>
            </p:sp>
            <p:sp>
              <p:nvSpPr>
                <p:cNvPr id="59" name="テキスト ボックス 58">
                  <a:extLst>
                    <a:ext uri="{FF2B5EF4-FFF2-40B4-BE49-F238E27FC236}">
                      <a16:creationId xmlns:a16="http://schemas.microsoft.com/office/drawing/2014/main" id="{135323DE-E4B4-4903-8721-496182074623}"/>
                    </a:ext>
                  </a:extLst>
                </p:cNvPr>
                <p:cNvSpPr txBox="1"/>
                <p:nvPr/>
              </p:nvSpPr>
              <p:spPr>
                <a:xfrm>
                  <a:off x="3496228" y="1457339"/>
                  <a:ext cx="314325" cy="348813"/>
                </a:xfrm>
                <a:prstGeom prst="rect">
                  <a:avLst/>
                </a:prstGeom>
                <a:noFill/>
              </p:spPr>
              <p:txBody>
                <a:bodyPr wrap="square" rtlCol="0">
                  <a:spAutoFit/>
                </a:bodyPr>
                <a:lstStyle/>
                <a:p>
                  <a:r>
                    <a:rPr lang="en-US" altLang="ja-JP" sz="675" dirty="0"/>
                    <a:t>6</a:t>
                  </a:r>
                  <a:endParaRPr lang="ja-JP" altLang="en-US" sz="675" dirty="0"/>
                </a:p>
              </p:txBody>
            </p:sp>
            <p:sp>
              <p:nvSpPr>
                <p:cNvPr id="60" name="テキスト ボックス 59">
                  <a:extLst>
                    <a:ext uri="{FF2B5EF4-FFF2-40B4-BE49-F238E27FC236}">
                      <a16:creationId xmlns:a16="http://schemas.microsoft.com/office/drawing/2014/main" id="{9BA94EB1-F515-499B-B9F4-0BD1C7DACC73}"/>
                    </a:ext>
                  </a:extLst>
                </p:cNvPr>
                <p:cNvSpPr txBox="1"/>
                <p:nvPr/>
              </p:nvSpPr>
              <p:spPr>
                <a:xfrm>
                  <a:off x="1114433" y="4122338"/>
                  <a:ext cx="314325" cy="348813"/>
                </a:xfrm>
                <a:prstGeom prst="rect">
                  <a:avLst/>
                </a:prstGeom>
                <a:noFill/>
              </p:spPr>
              <p:txBody>
                <a:bodyPr wrap="square" rtlCol="0">
                  <a:spAutoFit/>
                </a:bodyPr>
                <a:lstStyle/>
                <a:p>
                  <a:r>
                    <a:rPr lang="en-US" altLang="ja-JP" sz="675" dirty="0"/>
                    <a:t>7</a:t>
                  </a:r>
                  <a:endParaRPr lang="ja-JP" altLang="en-US" sz="675" dirty="0"/>
                </a:p>
              </p:txBody>
            </p:sp>
            <p:sp>
              <p:nvSpPr>
                <p:cNvPr id="61" name="テキスト ボックス 60">
                  <a:extLst>
                    <a:ext uri="{FF2B5EF4-FFF2-40B4-BE49-F238E27FC236}">
                      <a16:creationId xmlns:a16="http://schemas.microsoft.com/office/drawing/2014/main" id="{C0967E1F-35CF-4A51-80E3-D212261713F8}"/>
                    </a:ext>
                  </a:extLst>
                </p:cNvPr>
                <p:cNvSpPr txBox="1"/>
                <p:nvPr/>
              </p:nvSpPr>
              <p:spPr>
                <a:xfrm>
                  <a:off x="5017832" y="4413607"/>
                  <a:ext cx="314325" cy="348813"/>
                </a:xfrm>
                <a:prstGeom prst="rect">
                  <a:avLst/>
                </a:prstGeom>
                <a:noFill/>
              </p:spPr>
              <p:txBody>
                <a:bodyPr wrap="square" rtlCol="0">
                  <a:spAutoFit/>
                </a:bodyPr>
                <a:lstStyle/>
                <a:p>
                  <a:r>
                    <a:rPr lang="en-US" altLang="ja-JP" sz="675" dirty="0"/>
                    <a:t>7</a:t>
                  </a:r>
                  <a:endParaRPr lang="ja-JP" altLang="en-US" sz="675" dirty="0"/>
                </a:p>
              </p:txBody>
            </p:sp>
            <p:sp>
              <p:nvSpPr>
                <p:cNvPr id="62" name="テキスト ボックス 61">
                  <a:extLst>
                    <a:ext uri="{FF2B5EF4-FFF2-40B4-BE49-F238E27FC236}">
                      <a16:creationId xmlns:a16="http://schemas.microsoft.com/office/drawing/2014/main" id="{7C89F003-3172-4356-8F5D-1B322A1CA946}"/>
                    </a:ext>
                  </a:extLst>
                </p:cNvPr>
                <p:cNvSpPr txBox="1"/>
                <p:nvPr/>
              </p:nvSpPr>
              <p:spPr>
                <a:xfrm>
                  <a:off x="3481943" y="1198515"/>
                  <a:ext cx="314325" cy="348813"/>
                </a:xfrm>
                <a:prstGeom prst="rect">
                  <a:avLst/>
                </a:prstGeom>
                <a:noFill/>
              </p:spPr>
              <p:txBody>
                <a:bodyPr wrap="square" rtlCol="0">
                  <a:spAutoFit/>
                </a:bodyPr>
                <a:lstStyle/>
                <a:p>
                  <a:r>
                    <a:rPr lang="en-US" altLang="ja-JP" sz="675" dirty="0"/>
                    <a:t>7</a:t>
                  </a:r>
                  <a:endParaRPr lang="ja-JP" altLang="en-US" sz="675" dirty="0"/>
                </a:p>
              </p:txBody>
            </p:sp>
            <p:sp>
              <p:nvSpPr>
                <p:cNvPr id="63" name="テキスト ボックス 62">
                  <a:extLst>
                    <a:ext uri="{FF2B5EF4-FFF2-40B4-BE49-F238E27FC236}">
                      <a16:creationId xmlns:a16="http://schemas.microsoft.com/office/drawing/2014/main" id="{B3111746-F5F5-4244-8EBB-F79A31258D80}"/>
                    </a:ext>
                  </a:extLst>
                </p:cNvPr>
                <p:cNvSpPr txBox="1"/>
                <p:nvPr/>
              </p:nvSpPr>
              <p:spPr>
                <a:xfrm>
                  <a:off x="2516459" y="281752"/>
                  <a:ext cx="2588184" cy="698332"/>
                </a:xfrm>
                <a:prstGeom prst="rect">
                  <a:avLst/>
                </a:prstGeom>
                <a:noFill/>
              </p:spPr>
              <p:txBody>
                <a:bodyPr wrap="square" rtlCol="0">
                  <a:spAutoFit/>
                </a:bodyPr>
                <a:lstStyle/>
                <a:p>
                  <a:r>
                    <a:rPr lang="ja-JP" altLang="en-US" sz="900" dirty="0"/>
                    <a:t>情報交換</a:t>
                  </a:r>
                </a:p>
              </p:txBody>
            </p:sp>
          </p:grpSp>
          <p:sp>
            <p:nvSpPr>
              <p:cNvPr id="15" name="テキスト ボックス 14">
                <a:extLst>
                  <a:ext uri="{FF2B5EF4-FFF2-40B4-BE49-F238E27FC236}">
                    <a16:creationId xmlns:a16="http://schemas.microsoft.com/office/drawing/2014/main" id="{F03C7063-1377-4837-93E6-A5F9DCC75CE9}"/>
                  </a:ext>
                </a:extLst>
              </p:cNvPr>
              <p:cNvSpPr txBox="1"/>
              <p:nvPr/>
            </p:nvSpPr>
            <p:spPr>
              <a:xfrm>
                <a:off x="149686" y="4804439"/>
                <a:ext cx="2080399" cy="698332"/>
              </a:xfrm>
              <a:prstGeom prst="rect">
                <a:avLst/>
              </a:prstGeom>
              <a:noFill/>
            </p:spPr>
            <p:txBody>
              <a:bodyPr wrap="square" rtlCol="0">
                <a:spAutoFit/>
              </a:bodyPr>
              <a:lstStyle/>
              <a:p>
                <a:r>
                  <a:rPr lang="ja-JP" altLang="en-US" sz="900" dirty="0"/>
                  <a:t>人の交流</a:t>
                </a:r>
              </a:p>
            </p:txBody>
          </p:sp>
          <p:sp>
            <p:nvSpPr>
              <p:cNvPr id="16" name="テキスト ボックス 15">
                <a:extLst>
                  <a:ext uri="{FF2B5EF4-FFF2-40B4-BE49-F238E27FC236}">
                    <a16:creationId xmlns:a16="http://schemas.microsoft.com/office/drawing/2014/main" id="{5F61A5E5-5E87-4CED-87EE-FF723D12E9B6}"/>
                  </a:ext>
                </a:extLst>
              </p:cNvPr>
              <p:cNvSpPr txBox="1"/>
              <p:nvPr/>
            </p:nvSpPr>
            <p:spPr>
              <a:xfrm>
                <a:off x="3409376" y="4810898"/>
                <a:ext cx="3837008" cy="698332"/>
              </a:xfrm>
              <a:prstGeom prst="rect">
                <a:avLst/>
              </a:prstGeom>
              <a:noFill/>
            </p:spPr>
            <p:txBody>
              <a:bodyPr wrap="square" rtlCol="0">
                <a:spAutoFit/>
              </a:bodyPr>
              <a:lstStyle/>
              <a:p>
                <a:r>
                  <a:rPr lang="ja-JP" altLang="en-US" sz="900" dirty="0"/>
                  <a:t>指導及び評価の連携</a:t>
                </a:r>
              </a:p>
            </p:txBody>
          </p:sp>
        </p:grpSp>
        <p:sp>
          <p:nvSpPr>
            <p:cNvPr id="269" name="テキスト ボックス 268">
              <a:extLst>
                <a:ext uri="{FF2B5EF4-FFF2-40B4-BE49-F238E27FC236}">
                  <a16:creationId xmlns:a16="http://schemas.microsoft.com/office/drawing/2014/main" id="{454C0BA3-6F1C-448E-B11E-5D8B6183C329}"/>
                </a:ext>
              </a:extLst>
            </p:cNvPr>
            <p:cNvSpPr txBox="1"/>
            <p:nvPr/>
          </p:nvSpPr>
          <p:spPr>
            <a:xfrm>
              <a:off x="5498604" y="1545181"/>
              <a:ext cx="127226" cy="150796"/>
            </a:xfrm>
            <a:prstGeom prst="rect">
              <a:avLst/>
            </a:prstGeom>
            <a:noFill/>
          </p:spPr>
          <p:txBody>
            <a:bodyPr wrap="square" rtlCol="0">
              <a:spAutoFit/>
            </a:bodyPr>
            <a:lstStyle/>
            <a:p>
              <a:r>
                <a:rPr lang="en-US" altLang="ja-JP" sz="675" dirty="0"/>
                <a:t>5</a:t>
              </a:r>
              <a:endParaRPr lang="ja-JP" altLang="en-US" sz="675" dirty="0"/>
            </a:p>
          </p:txBody>
        </p:sp>
      </p:grpSp>
      <p:grpSp>
        <p:nvGrpSpPr>
          <p:cNvPr id="174" name="グループ化 173">
            <a:extLst>
              <a:ext uri="{FF2B5EF4-FFF2-40B4-BE49-F238E27FC236}">
                <a16:creationId xmlns:a16="http://schemas.microsoft.com/office/drawing/2014/main" id="{EAFF8E3F-D340-4B96-93B1-26EBF0A1C618}"/>
              </a:ext>
            </a:extLst>
          </p:cNvPr>
          <p:cNvGrpSpPr/>
          <p:nvPr/>
        </p:nvGrpSpPr>
        <p:grpSpPr>
          <a:xfrm>
            <a:off x="3490631" y="7229361"/>
            <a:ext cx="3324512" cy="2636987"/>
            <a:chOff x="1206337" y="242302"/>
            <a:chExt cx="5374953" cy="4687173"/>
          </a:xfrm>
        </p:grpSpPr>
        <p:sp>
          <p:nvSpPr>
            <p:cNvPr id="185" name="四角形: 角を丸くする 184">
              <a:extLst>
                <a:ext uri="{FF2B5EF4-FFF2-40B4-BE49-F238E27FC236}">
                  <a16:creationId xmlns:a16="http://schemas.microsoft.com/office/drawing/2014/main" id="{62EA3D9A-99C3-4669-99A1-3CF596249EC4}"/>
                </a:ext>
              </a:extLst>
            </p:cNvPr>
            <p:cNvSpPr/>
            <p:nvPr/>
          </p:nvSpPr>
          <p:spPr>
            <a:xfrm>
              <a:off x="1206337" y="242302"/>
              <a:ext cx="5374953" cy="4687173"/>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1350" b="1" dirty="0"/>
                <a:t>校区内連携モデル</a:t>
              </a:r>
            </a:p>
          </p:txBody>
        </p:sp>
        <p:sp>
          <p:nvSpPr>
            <p:cNvPr id="186" name="四角形: 角を丸くする 185">
              <a:extLst>
                <a:ext uri="{FF2B5EF4-FFF2-40B4-BE49-F238E27FC236}">
                  <a16:creationId xmlns:a16="http://schemas.microsoft.com/office/drawing/2014/main" id="{CF7A7514-EE95-4975-89C1-1D999E1A0495}"/>
                </a:ext>
              </a:extLst>
            </p:cNvPr>
            <p:cNvSpPr/>
            <p:nvPr/>
          </p:nvSpPr>
          <p:spPr>
            <a:xfrm>
              <a:off x="1762769" y="1016290"/>
              <a:ext cx="4023112" cy="1108190"/>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ステップ①共通授業検討会議</a:t>
              </a:r>
            </a:p>
          </p:txBody>
        </p:sp>
        <p:sp>
          <p:nvSpPr>
            <p:cNvPr id="187" name="四角形: 角を丸くする 186">
              <a:extLst>
                <a:ext uri="{FF2B5EF4-FFF2-40B4-BE49-F238E27FC236}">
                  <a16:creationId xmlns:a16="http://schemas.microsoft.com/office/drawing/2014/main" id="{C0AF53C6-2BDB-402A-8212-3032A2F6269E}"/>
                </a:ext>
              </a:extLst>
            </p:cNvPr>
            <p:cNvSpPr/>
            <p:nvPr/>
          </p:nvSpPr>
          <p:spPr>
            <a:xfrm>
              <a:off x="1751796" y="2304343"/>
              <a:ext cx="4023112" cy="1046949"/>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ステップ②共通授業実践</a:t>
              </a:r>
            </a:p>
          </p:txBody>
        </p:sp>
        <p:sp>
          <p:nvSpPr>
            <p:cNvPr id="188" name="四角形: 角を丸くする 187">
              <a:extLst>
                <a:ext uri="{FF2B5EF4-FFF2-40B4-BE49-F238E27FC236}">
                  <a16:creationId xmlns:a16="http://schemas.microsoft.com/office/drawing/2014/main" id="{7C529A7D-1F42-434C-B2B3-4B076136397C}"/>
                </a:ext>
              </a:extLst>
            </p:cNvPr>
            <p:cNvSpPr/>
            <p:nvPr/>
          </p:nvSpPr>
          <p:spPr>
            <a:xfrm>
              <a:off x="1725268" y="3541702"/>
              <a:ext cx="4023110" cy="977463"/>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ステップ③共通授業検証会議</a:t>
              </a:r>
              <a:endParaRPr lang="ja-JP" altLang="en-US" sz="2250" b="1" dirty="0"/>
            </a:p>
          </p:txBody>
        </p:sp>
        <p:sp>
          <p:nvSpPr>
            <p:cNvPr id="189" name="矢印: 下 188">
              <a:extLst>
                <a:ext uri="{FF2B5EF4-FFF2-40B4-BE49-F238E27FC236}">
                  <a16:creationId xmlns:a16="http://schemas.microsoft.com/office/drawing/2014/main" id="{CBFB0728-1B93-4530-8551-6171A3F73B52}"/>
                </a:ext>
              </a:extLst>
            </p:cNvPr>
            <p:cNvSpPr/>
            <p:nvPr/>
          </p:nvSpPr>
          <p:spPr>
            <a:xfrm>
              <a:off x="3467275" y="1800357"/>
              <a:ext cx="504825" cy="497228"/>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sp>
          <p:nvSpPr>
            <p:cNvPr id="190" name="矢印: 下 189">
              <a:extLst>
                <a:ext uri="{FF2B5EF4-FFF2-40B4-BE49-F238E27FC236}">
                  <a16:creationId xmlns:a16="http://schemas.microsoft.com/office/drawing/2014/main" id="{31B38338-E720-442C-9ADB-F7A7C81BCC2A}"/>
                </a:ext>
              </a:extLst>
            </p:cNvPr>
            <p:cNvSpPr/>
            <p:nvPr/>
          </p:nvSpPr>
          <p:spPr>
            <a:xfrm>
              <a:off x="3467275" y="3104700"/>
              <a:ext cx="504825" cy="49318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dirty="0"/>
            </a:p>
          </p:txBody>
        </p:sp>
        <p:sp>
          <p:nvSpPr>
            <p:cNvPr id="191" name="矢印: 下 190">
              <a:extLst>
                <a:ext uri="{FF2B5EF4-FFF2-40B4-BE49-F238E27FC236}">
                  <a16:creationId xmlns:a16="http://schemas.microsoft.com/office/drawing/2014/main" id="{5595B9EC-9CA9-4E3F-A6B3-01F0B414292F}"/>
                </a:ext>
              </a:extLst>
            </p:cNvPr>
            <p:cNvSpPr/>
            <p:nvPr/>
          </p:nvSpPr>
          <p:spPr>
            <a:xfrm>
              <a:off x="5819049" y="877432"/>
              <a:ext cx="687253" cy="381464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900" dirty="0"/>
                <a:t>連携への三つのステップ</a:t>
              </a:r>
            </a:p>
          </p:txBody>
        </p:sp>
      </p:grpSp>
      <p:grpSp>
        <p:nvGrpSpPr>
          <p:cNvPr id="12" name="グループ化 11">
            <a:extLst>
              <a:ext uri="{FF2B5EF4-FFF2-40B4-BE49-F238E27FC236}">
                <a16:creationId xmlns:a16="http://schemas.microsoft.com/office/drawing/2014/main" id="{003F3E97-EFF0-4133-8D4E-6058F4C6F1F0}"/>
              </a:ext>
            </a:extLst>
          </p:cNvPr>
          <p:cNvGrpSpPr/>
          <p:nvPr/>
        </p:nvGrpSpPr>
        <p:grpSpPr>
          <a:xfrm>
            <a:off x="83812" y="7234644"/>
            <a:ext cx="3418358" cy="2636987"/>
            <a:chOff x="3419186" y="7263479"/>
            <a:chExt cx="3418358" cy="2636987"/>
          </a:xfrm>
        </p:grpSpPr>
        <p:grpSp>
          <p:nvGrpSpPr>
            <p:cNvPr id="175" name="グループ化 174">
              <a:extLst>
                <a:ext uri="{FF2B5EF4-FFF2-40B4-BE49-F238E27FC236}">
                  <a16:creationId xmlns:a16="http://schemas.microsoft.com/office/drawing/2014/main" id="{A08759C6-2D1D-4EF7-9BC7-FA402B8904AA}"/>
                </a:ext>
              </a:extLst>
            </p:cNvPr>
            <p:cNvGrpSpPr/>
            <p:nvPr/>
          </p:nvGrpSpPr>
          <p:grpSpPr>
            <a:xfrm>
              <a:off x="3419186" y="7263479"/>
              <a:ext cx="3324514" cy="2636987"/>
              <a:chOff x="1202105" y="362627"/>
              <a:chExt cx="5374954" cy="4687173"/>
            </a:xfrm>
          </p:grpSpPr>
          <p:sp>
            <p:nvSpPr>
              <p:cNvPr id="179" name="四角形: 角を丸くする 178">
                <a:extLst>
                  <a:ext uri="{FF2B5EF4-FFF2-40B4-BE49-F238E27FC236}">
                    <a16:creationId xmlns:a16="http://schemas.microsoft.com/office/drawing/2014/main" id="{359003E1-7225-45B0-AFCC-E3B933BE5B78}"/>
                  </a:ext>
                </a:extLst>
              </p:cNvPr>
              <p:cNvSpPr/>
              <p:nvPr/>
            </p:nvSpPr>
            <p:spPr>
              <a:xfrm>
                <a:off x="1202105" y="362627"/>
                <a:ext cx="5374954" cy="4687173"/>
              </a:xfrm>
              <a:prstGeom prst="roundRect">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r>
                  <a:rPr lang="ja-JP" altLang="en-US" sz="1350" b="1" dirty="0"/>
                  <a:t>自校区内の連携機会</a:t>
                </a:r>
              </a:p>
            </p:txBody>
          </p:sp>
          <p:sp>
            <p:nvSpPr>
              <p:cNvPr id="180" name="四角形: 角を丸くする 179">
                <a:extLst>
                  <a:ext uri="{FF2B5EF4-FFF2-40B4-BE49-F238E27FC236}">
                    <a16:creationId xmlns:a16="http://schemas.microsoft.com/office/drawing/2014/main" id="{1A9265A6-37F6-4916-8AEF-6C9F2F9F316A}"/>
                  </a:ext>
                </a:extLst>
              </p:cNvPr>
              <p:cNvSpPr/>
              <p:nvPr/>
            </p:nvSpPr>
            <p:spPr>
              <a:xfrm>
                <a:off x="1592414" y="1131114"/>
                <a:ext cx="4793804" cy="1059299"/>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①　　　　　　　　　　</a:t>
                </a:r>
              </a:p>
            </p:txBody>
          </p:sp>
          <p:sp>
            <p:nvSpPr>
              <p:cNvPr id="181" name="四角形: 角を丸くする 180">
                <a:extLst>
                  <a:ext uri="{FF2B5EF4-FFF2-40B4-BE49-F238E27FC236}">
                    <a16:creationId xmlns:a16="http://schemas.microsoft.com/office/drawing/2014/main" id="{9059CBCE-34F9-4921-AD70-ACB72DB57177}"/>
                  </a:ext>
                </a:extLst>
              </p:cNvPr>
              <p:cNvSpPr/>
              <p:nvPr/>
            </p:nvSpPr>
            <p:spPr>
              <a:xfrm>
                <a:off x="1572003" y="2389847"/>
                <a:ext cx="4814217" cy="1008449"/>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②「　　　　　　　　　　」</a:t>
                </a:r>
              </a:p>
            </p:txBody>
          </p:sp>
          <p:sp>
            <p:nvSpPr>
              <p:cNvPr id="182" name="四角形: 角を丸くする 181">
                <a:extLst>
                  <a:ext uri="{FF2B5EF4-FFF2-40B4-BE49-F238E27FC236}">
                    <a16:creationId xmlns:a16="http://schemas.microsoft.com/office/drawing/2014/main" id="{D66D2ADB-9291-4318-B92F-58BAD5F76E1C}"/>
                  </a:ext>
                </a:extLst>
              </p:cNvPr>
              <p:cNvSpPr/>
              <p:nvPr/>
            </p:nvSpPr>
            <p:spPr>
              <a:xfrm>
                <a:off x="1586209" y="3616632"/>
                <a:ext cx="4800009" cy="970136"/>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③</a:t>
                </a:r>
                <a:endParaRPr lang="ja-JP" altLang="en-US" sz="2250" b="1" dirty="0"/>
              </a:p>
            </p:txBody>
          </p:sp>
          <p:sp>
            <p:nvSpPr>
              <p:cNvPr id="183" name="矢印: 下 182">
                <a:extLst>
                  <a:ext uri="{FF2B5EF4-FFF2-40B4-BE49-F238E27FC236}">
                    <a16:creationId xmlns:a16="http://schemas.microsoft.com/office/drawing/2014/main" id="{B144E618-36C7-4159-8DBF-7BB6A69638BA}"/>
                  </a:ext>
                </a:extLst>
              </p:cNvPr>
              <p:cNvSpPr/>
              <p:nvPr/>
            </p:nvSpPr>
            <p:spPr>
              <a:xfrm>
                <a:off x="3575209" y="1955506"/>
                <a:ext cx="504825" cy="437198"/>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grpSp>
        <p:sp>
          <p:nvSpPr>
            <p:cNvPr id="5" name="テキスト ボックス 4">
              <a:extLst>
                <a:ext uri="{FF2B5EF4-FFF2-40B4-BE49-F238E27FC236}">
                  <a16:creationId xmlns:a16="http://schemas.microsoft.com/office/drawing/2014/main" id="{4C388E36-F67A-4A53-9FFC-1BD2512DE625}"/>
                </a:ext>
              </a:extLst>
            </p:cNvPr>
            <p:cNvSpPr txBox="1"/>
            <p:nvPr/>
          </p:nvSpPr>
          <p:spPr>
            <a:xfrm>
              <a:off x="5896459" y="7871605"/>
              <a:ext cx="911317" cy="300082"/>
            </a:xfrm>
            <a:prstGeom prst="rect">
              <a:avLst/>
            </a:prstGeom>
            <a:noFill/>
          </p:spPr>
          <p:txBody>
            <a:bodyPr wrap="square" rtlCol="0">
              <a:spAutoFit/>
            </a:bodyPr>
            <a:lstStyle/>
            <a:p>
              <a:r>
                <a:rPr kumimoji="1" lang="ja-JP" altLang="en-US" sz="1350" dirty="0"/>
                <a:t>（　　）</a:t>
              </a:r>
              <a:endParaRPr kumimoji="1" lang="en-US" altLang="ja-JP" sz="1350" dirty="0"/>
            </a:p>
          </p:txBody>
        </p:sp>
        <p:sp>
          <p:nvSpPr>
            <p:cNvPr id="193" name="テキスト ボックス 192">
              <a:extLst>
                <a:ext uri="{FF2B5EF4-FFF2-40B4-BE49-F238E27FC236}">
                  <a16:creationId xmlns:a16="http://schemas.microsoft.com/office/drawing/2014/main" id="{B24F77F2-AFFE-471D-9A35-7E2B760FBBB6}"/>
                </a:ext>
              </a:extLst>
            </p:cNvPr>
            <p:cNvSpPr txBox="1"/>
            <p:nvPr/>
          </p:nvSpPr>
          <p:spPr>
            <a:xfrm>
              <a:off x="5913042" y="9222029"/>
              <a:ext cx="911317" cy="300082"/>
            </a:xfrm>
            <a:prstGeom prst="rect">
              <a:avLst/>
            </a:prstGeom>
            <a:noFill/>
          </p:spPr>
          <p:txBody>
            <a:bodyPr wrap="square" rtlCol="0">
              <a:spAutoFit/>
            </a:bodyPr>
            <a:lstStyle/>
            <a:p>
              <a:r>
                <a:rPr kumimoji="1" lang="ja-JP" altLang="en-US" sz="1350" dirty="0"/>
                <a:t>（　　）</a:t>
              </a:r>
              <a:endParaRPr kumimoji="1" lang="en-US" altLang="ja-JP" sz="1350" dirty="0"/>
            </a:p>
          </p:txBody>
        </p:sp>
        <p:sp>
          <p:nvSpPr>
            <p:cNvPr id="194" name="テキスト ボックス 193">
              <a:extLst>
                <a:ext uri="{FF2B5EF4-FFF2-40B4-BE49-F238E27FC236}">
                  <a16:creationId xmlns:a16="http://schemas.microsoft.com/office/drawing/2014/main" id="{BD4F7EE6-7CBD-438B-8C75-EEF70CED9B48}"/>
                </a:ext>
              </a:extLst>
            </p:cNvPr>
            <p:cNvSpPr txBox="1"/>
            <p:nvPr/>
          </p:nvSpPr>
          <p:spPr>
            <a:xfrm>
              <a:off x="5926227" y="8555106"/>
              <a:ext cx="911317" cy="300082"/>
            </a:xfrm>
            <a:prstGeom prst="rect">
              <a:avLst/>
            </a:prstGeom>
            <a:noFill/>
          </p:spPr>
          <p:txBody>
            <a:bodyPr wrap="square" rtlCol="0">
              <a:spAutoFit/>
            </a:bodyPr>
            <a:lstStyle/>
            <a:p>
              <a:r>
                <a:rPr kumimoji="1" lang="ja-JP" altLang="en-US" sz="1350" dirty="0"/>
                <a:t>（　　）</a:t>
              </a:r>
              <a:endParaRPr kumimoji="1" lang="en-US" altLang="ja-JP" sz="1350" dirty="0"/>
            </a:p>
          </p:txBody>
        </p:sp>
      </p:grpSp>
      <p:sp>
        <p:nvSpPr>
          <p:cNvPr id="256" name="正方形/長方形 255">
            <a:extLst>
              <a:ext uri="{FF2B5EF4-FFF2-40B4-BE49-F238E27FC236}">
                <a16:creationId xmlns:a16="http://schemas.microsoft.com/office/drawing/2014/main" id="{199F6BB1-DDA2-4742-AF62-A526FA1B4655}"/>
              </a:ext>
            </a:extLst>
          </p:cNvPr>
          <p:cNvSpPr/>
          <p:nvPr/>
        </p:nvSpPr>
        <p:spPr>
          <a:xfrm>
            <a:off x="-19195" y="6848578"/>
            <a:ext cx="6642390" cy="369332"/>
          </a:xfrm>
          <a:prstGeom prst="rect">
            <a:avLst/>
          </a:prstGeom>
        </p:spPr>
        <p:txBody>
          <a:bodyPr wrap="square">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３</a:t>
            </a:r>
            <a:r>
              <a:rPr kumimoji="1" lang="en-US" altLang="ja-JP" b="1" dirty="0">
                <a:latin typeface="UD デジタル 教科書体 N-B" panose="02020700000000000000" pitchFamily="17" charset="-128"/>
                <a:ea typeface="UD デジタル 教科書体 N-B" panose="02020700000000000000" pitchFamily="17" charset="-128"/>
              </a:rPr>
              <a:t>.</a:t>
            </a:r>
            <a:r>
              <a:rPr kumimoji="1" lang="ja-JP" altLang="en-US" b="1" dirty="0">
                <a:latin typeface="UD デジタル 教科書体 N-B" panose="02020700000000000000" pitchFamily="17" charset="-128"/>
                <a:ea typeface="UD デジタル 教科書体 N-B" panose="02020700000000000000" pitchFamily="17" charset="-128"/>
              </a:rPr>
              <a:t>連携機会の設定</a:t>
            </a:r>
            <a:r>
              <a:rPr kumimoji="1" lang="ja-JP" altLang="en-US" sz="1100" dirty="0">
                <a:latin typeface="UD デジタル 教科書体 N-B" panose="02020700000000000000" pitchFamily="17" charset="-128"/>
                <a:ea typeface="UD デジタル 教科書体 N-B" panose="02020700000000000000" pitchFamily="17" charset="-128"/>
              </a:rPr>
              <a:t>（左ページの研究協力校と裏面の連携機会の設定例を参照）</a:t>
            </a:r>
            <a:endParaRPr kumimoji="1" lang="ja-JP" altLang="en-US" sz="2800" dirty="0">
              <a:latin typeface="UD デジタル 教科書体 N-B" panose="02020700000000000000" pitchFamily="17" charset="-128"/>
              <a:ea typeface="UD デジタル 教科書体 N-B" panose="02020700000000000000" pitchFamily="17" charset="-128"/>
            </a:endParaRPr>
          </a:p>
        </p:txBody>
      </p:sp>
      <p:grpSp>
        <p:nvGrpSpPr>
          <p:cNvPr id="2" name="グループ化 1">
            <a:extLst>
              <a:ext uri="{FF2B5EF4-FFF2-40B4-BE49-F238E27FC236}">
                <a16:creationId xmlns:a16="http://schemas.microsoft.com/office/drawing/2014/main" id="{42636848-EFF6-4564-AA1F-76446E02F4B2}"/>
              </a:ext>
            </a:extLst>
          </p:cNvPr>
          <p:cNvGrpSpPr/>
          <p:nvPr/>
        </p:nvGrpSpPr>
        <p:grpSpPr>
          <a:xfrm>
            <a:off x="178510" y="5037079"/>
            <a:ext cx="6592307" cy="1744945"/>
            <a:chOff x="178509" y="4796038"/>
            <a:chExt cx="6592307" cy="1823088"/>
          </a:xfrm>
        </p:grpSpPr>
        <p:sp>
          <p:nvSpPr>
            <p:cNvPr id="14" name="四角形: 角を丸くする 13">
              <a:extLst>
                <a:ext uri="{FF2B5EF4-FFF2-40B4-BE49-F238E27FC236}">
                  <a16:creationId xmlns:a16="http://schemas.microsoft.com/office/drawing/2014/main" id="{D7AF8981-ECF3-4CD1-B56C-385B12ED47F3}"/>
                </a:ext>
              </a:extLst>
            </p:cNvPr>
            <p:cNvSpPr/>
            <p:nvPr/>
          </p:nvSpPr>
          <p:spPr>
            <a:xfrm>
              <a:off x="178509" y="4796038"/>
              <a:ext cx="4422155" cy="1823088"/>
            </a:xfrm>
            <a:prstGeom prst="roundRect">
              <a:avLst>
                <a:gd name="adj" fmla="val 10221"/>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t"/>
            <a:lstStyle/>
            <a:p>
              <a:pPr algn="ctr"/>
              <a:endParaRPr lang="ja-JP" altLang="en-US" sz="1350" b="1" dirty="0"/>
            </a:p>
          </p:txBody>
        </p:sp>
        <p:sp>
          <p:nvSpPr>
            <p:cNvPr id="7" name="四角形: 角を丸くする 6">
              <a:extLst>
                <a:ext uri="{FF2B5EF4-FFF2-40B4-BE49-F238E27FC236}">
                  <a16:creationId xmlns:a16="http://schemas.microsoft.com/office/drawing/2014/main" id="{B1A1E37A-2DB9-4E1B-9B4C-DA10320BB10C}"/>
                </a:ext>
              </a:extLst>
            </p:cNvPr>
            <p:cNvSpPr/>
            <p:nvPr/>
          </p:nvSpPr>
          <p:spPr>
            <a:xfrm>
              <a:off x="276654" y="4883495"/>
              <a:ext cx="4181044" cy="435222"/>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小中連携：</a:t>
              </a:r>
              <a:endParaRPr lang="ja-JP" altLang="en-US" sz="2250" b="1" dirty="0"/>
            </a:p>
          </p:txBody>
        </p:sp>
        <p:sp>
          <p:nvSpPr>
            <p:cNvPr id="11" name="四角形: 角を丸くする 10">
              <a:extLst>
                <a:ext uri="{FF2B5EF4-FFF2-40B4-BE49-F238E27FC236}">
                  <a16:creationId xmlns:a16="http://schemas.microsoft.com/office/drawing/2014/main" id="{8F6A49F3-3534-4DD3-A88C-07342FD75D2A}"/>
                </a:ext>
              </a:extLst>
            </p:cNvPr>
            <p:cNvSpPr/>
            <p:nvPr/>
          </p:nvSpPr>
          <p:spPr>
            <a:xfrm>
              <a:off x="276653" y="5314345"/>
              <a:ext cx="4181045" cy="435222"/>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小小連携：</a:t>
              </a:r>
              <a:endParaRPr lang="ja-JP" altLang="en-US" sz="2250" b="1" dirty="0"/>
            </a:p>
          </p:txBody>
        </p:sp>
        <p:sp>
          <p:nvSpPr>
            <p:cNvPr id="373" name="矢印: 下 372">
              <a:extLst>
                <a:ext uri="{FF2B5EF4-FFF2-40B4-BE49-F238E27FC236}">
                  <a16:creationId xmlns:a16="http://schemas.microsoft.com/office/drawing/2014/main" id="{FB7F6770-0421-4C62-8F44-2D0C692CBF31}"/>
                </a:ext>
              </a:extLst>
            </p:cNvPr>
            <p:cNvSpPr/>
            <p:nvPr/>
          </p:nvSpPr>
          <p:spPr>
            <a:xfrm>
              <a:off x="1422049" y="5792070"/>
              <a:ext cx="1187450" cy="219003"/>
            </a:xfrm>
            <a:prstGeom prst="downArrow">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374" name="四角形: 角を丸くする 373">
              <a:extLst>
                <a:ext uri="{FF2B5EF4-FFF2-40B4-BE49-F238E27FC236}">
                  <a16:creationId xmlns:a16="http://schemas.microsoft.com/office/drawing/2014/main" id="{F296E59F-CEB1-49D0-80E4-68EFC5476C3F}"/>
                </a:ext>
              </a:extLst>
            </p:cNvPr>
            <p:cNvSpPr/>
            <p:nvPr/>
          </p:nvSpPr>
          <p:spPr>
            <a:xfrm>
              <a:off x="270213" y="6039444"/>
              <a:ext cx="4181044" cy="491320"/>
            </a:xfrm>
            <a:prstGeom prst="roundRect">
              <a:avLst/>
            </a:prstGeom>
            <a:solidFill>
              <a:srgbClr val="FFC000"/>
            </a:solidFill>
          </p:spPr>
          <p:style>
            <a:lnRef idx="2">
              <a:schemeClr val="accent6"/>
            </a:lnRef>
            <a:fillRef idx="1">
              <a:schemeClr val="lt1"/>
            </a:fillRef>
            <a:effectRef idx="0">
              <a:schemeClr val="accent6"/>
            </a:effectRef>
            <a:fontRef idx="minor">
              <a:schemeClr val="dk1"/>
            </a:fontRef>
          </p:style>
          <p:txBody>
            <a:bodyPr vert="horz" rtlCol="0" anchor="ctr"/>
            <a:lstStyle/>
            <a:p>
              <a:r>
                <a:rPr lang="ja-JP" altLang="en-US" sz="1350" b="1" dirty="0"/>
                <a:t>小中連携内容：</a:t>
              </a:r>
              <a:endParaRPr lang="ja-JP" altLang="en-US" sz="2250" b="1" dirty="0"/>
            </a:p>
          </p:txBody>
        </p:sp>
        <p:sp>
          <p:nvSpPr>
            <p:cNvPr id="257" name="吹き出し: 角を丸めた四角形 256">
              <a:extLst>
                <a:ext uri="{FF2B5EF4-FFF2-40B4-BE49-F238E27FC236}">
                  <a16:creationId xmlns:a16="http://schemas.microsoft.com/office/drawing/2014/main" id="{C84D9CF4-A1ED-44CA-9A42-C55877A93928}"/>
                </a:ext>
              </a:extLst>
            </p:cNvPr>
            <p:cNvSpPr/>
            <p:nvPr/>
          </p:nvSpPr>
          <p:spPr>
            <a:xfrm>
              <a:off x="4968664" y="4844352"/>
              <a:ext cx="1802152" cy="1728334"/>
            </a:xfrm>
            <a:prstGeom prst="wedgeRoundRectCallout">
              <a:avLst>
                <a:gd name="adj1" fmla="val -59873"/>
                <a:gd name="adj2" fmla="val -1507"/>
                <a:gd name="adj3" fmla="val 16667"/>
              </a:avLst>
            </a:prstGeom>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200" dirty="0">
                  <a:latin typeface="UD デジタル 教科書体 N-B" panose="02020700000000000000" pitchFamily="17" charset="-128"/>
                  <a:ea typeface="UD デジタル 教科書体 N-B" panose="02020700000000000000" pitchFamily="17" charset="-128"/>
                </a:rPr>
                <a:t>小小連携･ 小中連携の課題を参考にし、今年度の小中連携の内容を考えましょう。連携内容を考える際は上記の表を参考に各校の実態を考慮することが大切です。</a:t>
              </a:r>
            </a:p>
          </p:txBody>
        </p:sp>
        <p:pic>
          <p:nvPicPr>
            <p:cNvPr id="259" name="図 258">
              <a:extLst>
                <a:ext uri="{FF2B5EF4-FFF2-40B4-BE49-F238E27FC236}">
                  <a16:creationId xmlns:a16="http://schemas.microsoft.com/office/drawing/2014/main" id="{A44FB651-58A9-443A-89C6-D9A00A99B6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2314" y="5719094"/>
              <a:ext cx="890416" cy="890416"/>
            </a:xfrm>
            <a:prstGeom prst="rect">
              <a:avLst/>
            </a:prstGeom>
          </p:spPr>
        </p:pic>
      </p:grpSp>
      <p:sp>
        <p:nvSpPr>
          <p:cNvPr id="145" name="テキスト ボックス 144">
            <a:extLst>
              <a:ext uri="{FF2B5EF4-FFF2-40B4-BE49-F238E27FC236}">
                <a16:creationId xmlns:a16="http://schemas.microsoft.com/office/drawing/2014/main" id="{469FEBC1-E634-4021-A6A2-9315B33A82F3}"/>
              </a:ext>
            </a:extLst>
          </p:cNvPr>
          <p:cNvSpPr txBox="1"/>
          <p:nvPr/>
        </p:nvSpPr>
        <p:spPr>
          <a:xfrm>
            <a:off x="1235545" y="46400"/>
            <a:ext cx="4379588" cy="369332"/>
          </a:xfrm>
          <a:prstGeom prst="rect">
            <a:avLst/>
          </a:prstGeom>
          <a:solidFill>
            <a:schemeClr val="accent2">
              <a:lumMod val="60000"/>
              <a:lumOff val="40000"/>
            </a:schemeClr>
          </a:solidFill>
        </p:spPr>
        <p:txBody>
          <a:bodyPr wrap="square" rtlCol="0">
            <a:spAutoFit/>
          </a:bodyPr>
          <a:lstStyle/>
          <a:p>
            <a:pPr algn="ctr"/>
            <a:r>
              <a:rPr lang="ja-JP" altLang="en-US" b="1" dirty="0">
                <a:latin typeface="UD デジタル 教科書体 N-B" panose="02020700000000000000" pitchFamily="17" charset="-128"/>
                <a:ea typeface="UD デジタル 教科書体 N-B" panose="02020700000000000000" pitchFamily="17" charset="-128"/>
              </a:rPr>
              <a:t>自校における「リーフレット」の利用</a:t>
            </a:r>
          </a:p>
        </p:txBody>
      </p:sp>
      <p:grpSp>
        <p:nvGrpSpPr>
          <p:cNvPr id="146" name="グループ化 145">
            <a:extLst>
              <a:ext uri="{FF2B5EF4-FFF2-40B4-BE49-F238E27FC236}">
                <a16:creationId xmlns:a16="http://schemas.microsoft.com/office/drawing/2014/main" id="{191661F4-C1DA-4E0B-AF7B-F559CFA1747D}"/>
              </a:ext>
            </a:extLst>
          </p:cNvPr>
          <p:cNvGrpSpPr/>
          <p:nvPr/>
        </p:nvGrpSpPr>
        <p:grpSpPr>
          <a:xfrm>
            <a:off x="4577852" y="2910276"/>
            <a:ext cx="2375075" cy="1727930"/>
            <a:chOff x="4137712" y="913047"/>
            <a:chExt cx="2872451" cy="2259900"/>
          </a:xfrm>
        </p:grpSpPr>
        <p:grpSp>
          <p:nvGrpSpPr>
            <p:cNvPr id="147" name="グループ化 146">
              <a:extLst>
                <a:ext uri="{FF2B5EF4-FFF2-40B4-BE49-F238E27FC236}">
                  <a16:creationId xmlns:a16="http://schemas.microsoft.com/office/drawing/2014/main" id="{03D9FFC2-40D1-427E-A0F0-80CDD2CBA1B8}"/>
                </a:ext>
              </a:extLst>
            </p:cNvPr>
            <p:cNvGrpSpPr/>
            <p:nvPr/>
          </p:nvGrpSpPr>
          <p:grpSpPr>
            <a:xfrm>
              <a:off x="4137712" y="913047"/>
              <a:ext cx="2872451" cy="2259900"/>
              <a:chOff x="149686" y="281752"/>
              <a:chExt cx="7096698" cy="5227478"/>
            </a:xfrm>
          </p:grpSpPr>
          <p:grpSp>
            <p:nvGrpSpPr>
              <p:cNvPr id="149" name="グループ化 148">
                <a:extLst>
                  <a:ext uri="{FF2B5EF4-FFF2-40B4-BE49-F238E27FC236}">
                    <a16:creationId xmlns:a16="http://schemas.microsoft.com/office/drawing/2014/main" id="{4EC30E7E-6BDB-4BE9-9CF3-A3B48BEDF0CC}"/>
                  </a:ext>
                </a:extLst>
              </p:cNvPr>
              <p:cNvGrpSpPr/>
              <p:nvPr/>
            </p:nvGrpSpPr>
            <p:grpSpPr>
              <a:xfrm>
                <a:off x="923927" y="281752"/>
                <a:ext cx="5048252" cy="4471225"/>
                <a:chOff x="923927" y="281752"/>
                <a:chExt cx="5048252" cy="4471225"/>
              </a:xfrm>
            </p:grpSpPr>
            <p:sp>
              <p:nvSpPr>
                <p:cNvPr id="152" name="二等辺三角形 151">
                  <a:extLst>
                    <a:ext uri="{FF2B5EF4-FFF2-40B4-BE49-F238E27FC236}">
                      <a16:creationId xmlns:a16="http://schemas.microsoft.com/office/drawing/2014/main" id="{E7A6879C-9A37-4A07-9A63-176EDFDF0753}"/>
                    </a:ext>
                  </a:extLst>
                </p:cNvPr>
                <p:cNvSpPr/>
                <p:nvPr/>
              </p:nvSpPr>
              <p:spPr>
                <a:xfrm>
                  <a:off x="923930" y="876300"/>
                  <a:ext cx="5048249" cy="3876676"/>
                </a:xfrm>
                <a:prstGeom prst="triangl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dirty="0"/>
                </a:p>
              </p:txBody>
            </p:sp>
            <p:cxnSp>
              <p:nvCxnSpPr>
                <p:cNvPr id="153" name="直線コネクタ 152">
                  <a:extLst>
                    <a:ext uri="{FF2B5EF4-FFF2-40B4-BE49-F238E27FC236}">
                      <a16:creationId xmlns:a16="http://schemas.microsoft.com/office/drawing/2014/main" id="{34FA2885-EB87-42B2-A8D3-E804A0E3D993}"/>
                    </a:ext>
                  </a:extLst>
                </p:cNvPr>
                <p:cNvCxnSpPr>
                  <a:cxnSpLocks/>
                  <a:stCxn id="152" idx="0"/>
                </p:cNvCxnSpPr>
                <p:nvPr/>
              </p:nvCxnSpPr>
              <p:spPr>
                <a:xfrm>
                  <a:off x="3448049" y="876300"/>
                  <a:ext cx="0" cy="2533652"/>
                </a:xfrm>
                <a:prstGeom prst="line">
                  <a:avLst/>
                </a:prstGeom>
              </p:spPr>
              <p:style>
                <a:lnRef idx="1">
                  <a:schemeClr val="dk1"/>
                </a:lnRef>
                <a:fillRef idx="0">
                  <a:schemeClr val="dk1"/>
                </a:fillRef>
                <a:effectRef idx="0">
                  <a:schemeClr val="dk1"/>
                </a:effectRef>
                <a:fontRef idx="minor">
                  <a:schemeClr val="tx1"/>
                </a:fontRef>
              </p:style>
            </p:cxnSp>
            <p:cxnSp>
              <p:nvCxnSpPr>
                <p:cNvPr id="154" name="直線コネクタ 153">
                  <a:extLst>
                    <a:ext uri="{FF2B5EF4-FFF2-40B4-BE49-F238E27FC236}">
                      <a16:creationId xmlns:a16="http://schemas.microsoft.com/office/drawing/2014/main" id="{331130E4-A5FF-4373-A28B-B989B9841C6D}"/>
                    </a:ext>
                  </a:extLst>
                </p:cNvPr>
                <p:cNvCxnSpPr>
                  <a:cxnSpLocks/>
                  <a:stCxn id="152" idx="2"/>
                </p:cNvCxnSpPr>
                <p:nvPr/>
              </p:nvCxnSpPr>
              <p:spPr>
                <a:xfrm flipV="1">
                  <a:off x="923927" y="3409950"/>
                  <a:ext cx="2524125" cy="1343027"/>
                </a:xfrm>
                <a:prstGeom prst="line">
                  <a:avLst/>
                </a:prstGeom>
              </p:spPr>
              <p:style>
                <a:lnRef idx="1">
                  <a:schemeClr val="dk1"/>
                </a:lnRef>
                <a:fillRef idx="0">
                  <a:schemeClr val="dk1"/>
                </a:fillRef>
                <a:effectRef idx="0">
                  <a:schemeClr val="dk1"/>
                </a:effectRef>
                <a:fontRef idx="minor">
                  <a:schemeClr val="tx1"/>
                </a:fontRef>
              </p:style>
            </p:cxnSp>
            <p:cxnSp>
              <p:nvCxnSpPr>
                <p:cNvPr id="155" name="直線コネクタ 154">
                  <a:extLst>
                    <a:ext uri="{FF2B5EF4-FFF2-40B4-BE49-F238E27FC236}">
                      <a16:creationId xmlns:a16="http://schemas.microsoft.com/office/drawing/2014/main" id="{95617CD5-77F5-4164-B99D-FB9B864F6D18}"/>
                    </a:ext>
                  </a:extLst>
                </p:cNvPr>
                <p:cNvCxnSpPr>
                  <a:cxnSpLocks/>
                  <a:endCxn id="152" idx="4"/>
                </p:cNvCxnSpPr>
                <p:nvPr/>
              </p:nvCxnSpPr>
              <p:spPr>
                <a:xfrm>
                  <a:off x="3448049" y="3409950"/>
                  <a:ext cx="2524125" cy="1343027"/>
                </a:xfrm>
                <a:prstGeom prst="line">
                  <a:avLst/>
                </a:prstGeom>
              </p:spPr>
              <p:style>
                <a:lnRef idx="1">
                  <a:schemeClr val="dk1"/>
                </a:lnRef>
                <a:fillRef idx="0">
                  <a:schemeClr val="dk1"/>
                </a:fillRef>
                <a:effectRef idx="0">
                  <a:schemeClr val="dk1"/>
                </a:effectRef>
                <a:fontRef idx="minor">
                  <a:schemeClr val="tx1"/>
                </a:fontRef>
              </p:style>
            </p:cxnSp>
            <p:cxnSp>
              <p:nvCxnSpPr>
                <p:cNvPr id="156" name="直線コネクタ 155">
                  <a:extLst>
                    <a:ext uri="{FF2B5EF4-FFF2-40B4-BE49-F238E27FC236}">
                      <a16:creationId xmlns:a16="http://schemas.microsoft.com/office/drawing/2014/main" id="{B0B58548-C091-484C-B300-38D2BCDA7F0D}"/>
                    </a:ext>
                  </a:extLst>
                </p:cNvPr>
                <p:cNvCxnSpPr/>
                <p:nvPr/>
              </p:nvCxnSpPr>
              <p:spPr>
                <a:xfrm>
                  <a:off x="3333750" y="3095625"/>
                  <a:ext cx="238125" cy="0"/>
                </a:xfrm>
                <a:prstGeom prst="line">
                  <a:avLst/>
                </a:prstGeom>
              </p:spPr>
              <p:style>
                <a:lnRef idx="1">
                  <a:schemeClr val="dk1"/>
                </a:lnRef>
                <a:fillRef idx="0">
                  <a:schemeClr val="dk1"/>
                </a:fillRef>
                <a:effectRef idx="0">
                  <a:schemeClr val="dk1"/>
                </a:effectRef>
                <a:fontRef idx="minor">
                  <a:schemeClr val="tx1"/>
                </a:fontRef>
              </p:style>
            </p:cxnSp>
            <p:cxnSp>
              <p:nvCxnSpPr>
                <p:cNvPr id="157" name="直線コネクタ 156">
                  <a:extLst>
                    <a:ext uri="{FF2B5EF4-FFF2-40B4-BE49-F238E27FC236}">
                      <a16:creationId xmlns:a16="http://schemas.microsoft.com/office/drawing/2014/main" id="{48844380-05C4-4CDA-8F26-261216F748E2}"/>
                    </a:ext>
                  </a:extLst>
                </p:cNvPr>
                <p:cNvCxnSpPr/>
                <p:nvPr/>
              </p:nvCxnSpPr>
              <p:spPr>
                <a:xfrm>
                  <a:off x="3333749" y="2815840"/>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58" name="直線コネクタ 157">
                  <a:extLst>
                    <a:ext uri="{FF2B5EF4-FFF2-40B4-BE49-F238E27FC236}">
                      <a16:creationId xmlns:a16="http://schemas.microsoft.com/office/drawing/2014/main" id="{EB95B669-1051-4BB8-9E6A-14299BCC0F97}"/>
                    </a:ext>
                  </a:extLst>
                </p:cNvPr>
                <p:cNvCxnSpPr/>
                <p:nvPr/>
              </p:nvCxnSpPr>
              <p:spPr>
                <a:xfrm>
                  <a:off x="3343275" y="2524927"/>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59" name="直線コネクタ 158">
                  <a:extLst>
                    <a:ext uri="{FF2B5EF4-FFF2-40B4-BE49-F238E27FC236}">
                      <a16:creationId xmlns:a16="http://schemas.microsoft.com/office/drawing/2014/main" id="{873B956B-5EAE-47A3-B645-866489F1DAF7}"/>
                    </a:ext>
                  </a:extLst>
                </p:cNvPr>
                <p:cNvCxnSpPr/>
                <p:nvPr/>
              </p:nvCxnSpPr>
              <p:spPr>
                <a:xfrm>
                  <a:off x="3343275" y="2264192"/>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60" name="直線コネクタ 159">
                  <a:extLst>
                    <a:ext uri="{FF2B5EF4-FFF2-40B4-BE49-F238E27FC236}">
                      <a16:creationId xmlns:a16="http://schemas.microsoft.com/office/drawing/2014/main" id="{035D2E53-3661-46BD-9231-022EB3314D2F}"/>
                    </a:ext>
                  </a:extLst>
                </p:cNvPr>
                <p:cNvCxnSpPr/>
                <p:nvPr/>
              </p:nvCxnSpPr>
              <p:spPr>
                <a:xfrm>
                  <a:off x="3343275" y="1968917"/>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61" name="直線コネクタ 160">
                  <a:extLst>
                    <a:ext uri="{FF2B5EF4-FFF2-40B4-BE49-F238E27FC236}">
                      <a16:creationId xmlns:a16="http://schemas.microsoft.com/office/drawing/2014/main" id="{1E3BA81A-44B8-4F47-9E5E-212106A3BCBF}"/>
                    </a:ext>
                  </a:extLst>
                </p:cNvPr>
                <p:cNvCxnSpPr/>
                <p:nvPr/>
              </p:nvCxnSpPr>
              <p:spPr>
                <a:xfrm>
                  <a:off x="3338512" y="1688330"/>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62" name="直線コネクタ 161">
                  <a:extLst>
                    <a:ext uri="{FF2B5EF4-FFF2-40B4-BE49-F238E27FC236}">
                      <a16:creationId xmlns:a16="http://schemas.microsoft.com/office/drawing/2014/main" id="{996879B5-1C1C-478C-9416-21AC8BF71818}"/>
                    </a:ext>
                  </a:extLst>
                </p:cNvPr>
                <p:cNvCxnSpPr/>
                <p:nvPr/>
              </p:nvCxnSpPr>
              <p:spPr>
                <a:xfrm>
                  <a:off x="3333749" y="1421631"/>
                  <a:ext cx="238124" cy="0"/>
                </a:xfrm>
                <a:prstGeom prst="line">
                  <a:avLst/>
                </a:prstGeom>
              </p:spPr>
              <p:style>
                <a:lnRef idx="1">
                  <a:schemeClr val="dk1"/>
                </a:lnRef>
                <a:fillRef idx="0">
                  <a:schemeClr val="dk1"/>
                </a:fillRef>
                <a:effectRef idx="0">
                  <a:schemeClr val="dk1"/>
                </a:effectRef>
                <a:fontRef idx="minor">
                  <a:schemeClr val="tx1"/>
                </a:fontRef>
              </p:style>
            </p:cxnSp>
            <p:cxnSp>
              <p:nvCxnSpPr>
                <p:cNvPr id="163" name="直線コネクタ 162">
                  <a:extLst>
                    <a:ext uri="{FF2B5EF4-FFF2-40B4-BE49-F238E27FC236}">
                      <a16:creationId xmlns:a16="http://schemas.microsoft.com/office/drawing/2014/main" id="{996C3AF6-5B39-4424-8C6C-37ECF6FED100}"/>
                    </a:ext>
                  </a:extLst>
                </p:cNvPr>
                <p:cNvCxnSpPr>
                  <a:cxnSpLocks/>
                </p:cNvCxnSpPr>
                <p:nvPr/>
              </p:nvCxnSpPr>
              <p:spPr>
                <a:xfrm flipH="1">
                  <a:off x="3644605" y="3440175"/>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4" name="直線コネクタ 163">
                  <a:extLst>
                    <a:ext uri="{FF2B5EF4-FFF2-40B4-BE49-F238E27FC236}">
                      <a16:creationId xmlns:a16="http://schemas.microsoft.com/office/drawing/2014/main" id="{1587EE69-F7CD-4B6E-940F-EEDB0C443223}"/>
                    </a:ext>
                  </a:extLst>
                </p:cNvPr>
                <p:cNvCxnSpPr>
                  <a:cxnSpLocks/>
                </p:cNvCxnSpPr>
                <p:nvPr/>
              </p:nvCxnSpPr>
              <p:spPr>
                <a:xfrm flipH="1">
                  <a:off x="3956404" y="3575171"/>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5" name="直線コネクタ 164">
                  <a:extLst>
                    <a:ext uri="{FF2B5EF4-FFF2-40B4-BE49-F238E27FC236}">
                      <a16:creationId xmlns:a16="http://schemas.microsoft.com/office/drawing/2014/main" id="{6B786958-8E95-48C1-B6C5-0D8455355EDF}"/>
                    </a:ext>
                  </a:extLst>
                </p:cNvPr>
                <p:cNvCxnSpPr>
                  <a:cxnSpLocks/>
                </p:cNvCxnSpPr>
                <p:nvPr/>
              </p:nvCxnSpPr>
              <p:spPr>
                <a:xfrm flipH="1">
                  <a:off x="4218277" y="3732519"/>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6" name="直線コネクタ 165">
                  <a:extLst>
                    <a:ext uri="{FF2B5EF4-FFF2-40B4-BE49-F238E27FC236}">
                      <a16:creationId xmlns:a16="http://schemas.microsoft.com/office/drawing/2014/main" id="{FED40676-71CE-4C40-A7D4-61EA5021C3B2}"/>
                    </a:ext>
                  </a:extLst>
                </p:cNvPr>
                <p:cNvCxnSpPr>
                  <a:cxnSpLocks/>
                </p:cNvCxnSpPr>
                <p:nvPr/>
              </p:nvCxnSpPr>
              <p:spPr>
                <a:xfrm flipH="1">
                  <a:off x="4481375" y="3877044"/>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7" name="直線コネクタ 166">
                  <a:extLst>
                    <a:ext uri="{FF2B5EF4-FFF2-40B4-BE49-F238E27FC236}">
                      <a16:creationId xmlns:a16="http://schemas.microsoft.com/office/drawing/2014/main" id="{DC6E4580-4ABD-4F61-90A8-FD63530B7A28}"/>
                    </a:ext>
                  </a:extLst>
                </p:cNvPr>
                <p:cNvCxnSpPr>
                  <a:cxnSpLocks/>
                </p:cNvCxnSpPr>
                <p:nvPr/>
              </p:nvCxnSpPr>
              <p:spPr>
                <a:xfrm flipH="1">
                  <a:off x="4763518" y="4025067"/>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8" name="直線コネクタ 167">
                  <a:extLst>
                    <a:ext uri="{FF2B5EF4-FFF2-40B4-BE49-F238E27FC236}">
                      <a16:creationId xmlns:a16="http://schemas.microsoft.com/office/drawing/2014/main" id="{B7201B87-EB2B-4372-B0DB-7C3AD73B9B99}"/>
                    </a:ext>
                  </a:extLst>
                </p:cNvPr>
                <p:cNvCxnSpPr>
                  <a:cxnSpLocks/>
                </p:cNvCxnSpPr>
                <p:nvPr/>
              </p:nvCxnSpPr>
              <p:spPr>
                <a:xfrm flipH="1">
                  <a:off x="5052875" y="4173197"/>
                  <a:ext cx="142880" cy="247650"/>
                </a:xfrm>
                <a:prstGeom prst="line">
                  <a:avLst/>
                </a:prstGeom>
              </p:spPr>
              <p:style>
                <a:lnRef idx="1">
                  <a:schemeClr val="dk1"/>
                </a:lnRef>
                <a:fillRef idx="0">
                  <a:schemeClr val="dk1"/>
                </a:fillRef>
                <a:effectRef idx="0">
                  <a:schemeClr val="dk1"/>
                </a:effectRef>
                <a:fontRef idx="minor">
                  <a:schemeClr val="tx1"/>
                </a:fontRef>
              </p:style>
            </p:cxnSp>
            <p:cxnSp>
              <p:nvCxnSpPr>
                <p:cNvPr id="169" name="直線コネクタ 168">
                  <a:extLst>
                    <a:ext uri="{FF2B5EF4-FFF2-40B4-BE49-F238E27FC236}">
                      <a16:creationId xmlns:a16="http://schemas.microsoft.com/office/drawing/2014/main" id="{B05BDA0D-5440-4EF2-8229-73B3B56B73CF}"/>
                    </a:ext>
                  </a:extLst>
                </p:cNvPr>
                <p:cNvCxnSpPr>
                  <a:cxnSpLocks/>
                </p:cNvCxnSpPr>
                <p:nvPr/>
              </p:nvCxnSpPr>
              <p:spPr>
                <a:xfrm flipH="1">
                  <a:off x="5314672" y="4327633"/>
                  <a:ext cx="142880" cy="247650"/>
                </a:xfrm>
                <a:prstGeom prst="line">
                  <a:avLst/>
                </a:prstGeom>
              </p:spPr>
              <p:style>
                <a:lnRef idx="1">
                  <a:schemeClr val="dk1"/>
                </a:lnRef>
                <a:fillRef idx="0">
                  <a:schemeClr val="dk1"/>
                </a:fillRef>
                <a:effectRef idx="0">
                  <a:schemeClr val="dk1"/>
                </a:effectRef>
                <a:fontRef idx="minor">
                  <a:schemeClr val="tx1"/>
                </a:fontRef>
              </p:style>
            </p:cxnSp>
            <p:sp>
              <p:nvSpPr>
                <p:cNvPr id="170" name="テキスト ボックス 169">
                  <a:extLst>
                    <a:ext uri="{FF2B5EF4-FFF2-40B4-BE49-F238E27FC236}">
                      <a16:creationId xmlns:a16="http://schemas.microsoft.com/office/drawing/2014/main" id="{5E88FA2D-D526-485F-A915-3566A3C6E87E}"/>
                    </a:ext>
                  </a:extLst>
                </p:cNvPr>
                <p:cNvSpPr txBox="1"/>
                <p:nvPr/>
              </p:nvSpPr>
              <p:spPr>
                <a:xfrm>
                  <a:off x="3475377" y="2899216"/>
                  <a:ext cx="314324" cy="348812"/>
                </a:xfrm>
                <a:prstGeom prst="rect">
                  <a:avLst/>
                </a:prstGeom>
                <a:noFill/>
              </p:spPr>
              <p:txBody>
                <a:bodyPr wrap="square" rtlCol="0">
                  <a:spAutoFit/>
                </a:bodyPr>
                <a:lstStyle/>
                <a:p>
                  <a:r>
                    <a:rPr lang="en-US" altLang="ja-JP" sz="675" dirty="0"/>
                    <a:t>1</a:t>
                  </a:r>
                  <a:endParaRPr lang="ja-JP" altLang="en-US" sz="675" dirty="0"/>
                </a:p>
              </p:txBody>
            </p:sp>
            <p:sp>
              <p:nvSpPr>
                <p:cNvPr id="171" name="テキスト ボックス 170">
                  <a:extLst>
                    <a:ext uri="{FF2B5EF4-FFF2-40B4-BE49-F238E27FC236}">
                      <a16:creationId xmlns:a16="http://schemas.microsoft.com/office/drawing/2014/main" id="{AF31782C-2EA5-4995-A497-ADFCED91B6C3}"/>
                    </a:ext>
                  </a:extLst>
                </p:cNvPr>
                <p:cNvSpPr txBox="1"/>
                <p:nvPr/>
              </p:nvSpPr>
              <p:spPr>
                <a:xfrm>
                  <a:off x="3300188" y="3402474"/>
                  <a:ext cx="314324" cy="348812"/>
                </a:xfrm>
                <a:prstGeom prst="rect">
                  <a:avLst/>
                </a:prstGeom>
                <a:noFill/>
              </p:spPr>
              <p:txBody>
                <a:bodyPr wrap="square" rtlCol="0">
                  <a:spAutoFit/>
                </a:bodyPr>
                <a:lstStyle/>
                <a:p>
                  <a:r>
                    <a:rPr lang="en-US" altLang="ja-JP" sz="675" dirty="0"/>
                    <a:t>1</a:t>
                  </a:r>
                  <a:endParaRPr lang="ja-JP" altLang="en-US" sz="675" dirty="0"/>
                </a:p>
              </p:txBody>
            </p:sp>
            <p:cxnSp>
              <p:nvCxnSpPr>
                <p:cNvPr id="172" name="直線コネクタ 171">
                  <a:extLst>
                    <a:ext uri="{FF2B5EF4-FFF2-40B4-BE49-F238E27FC236}">
                      <a16:creationId xmlns:a16="http://schemas.microsoft.com/office/drawing/2014/main" id="{10D6B6C0-B615-4E6B-8B4D-9BEA2749D384}"/>
                    </a:ext>
                  </a:extLst>
                </p:cNvPr>
                <p:cNvCxnSpPr>
                  <a:cxnSpLocks/>
                </p:cNvCxnSpPr>
                <p:nvPr/>
              </p:nvCxnSpPr>
              <p:spPr>
                <a:xfrm>
                  <a:off x="3143250" y="3438525"/>
                  <a:ext cx="123827" cy="247650"/>
                </a:xfrm>
                <a:prstGeom prst="line">
                  <a:avLst/>
                </a:prstGeom>
              </p:spPr>
              <p:style>
                <a:lnRef idx="1">
                  <a:schemeClr val="dk1"/>
                </a:lnRef>
                <a:fillRef idx="0">
                  <a:schemeClr val="dk1"/>
                </a:fillRef>
                <a:effectRef idx="0">
                  <a:schemeClr val="dk1"/>
                </a:effectRef>
                <a:fontRef idx="minor">
                  <a:schemeClr val="tx1"/>
                </a:fontRef>
              </p:style>
            </p:cxnSp>
            <p:cxnSp>
              <p:nvCxnSpPr>
                <p:cNvPr id="192" name="直線コネクタ 191">
                  <a:extLst>
                    <a:ext uri="{FF2B5EF4-FFF2-40B4-BE49-F238E27FC236}">
                      <a16:creationId xmlns:a16="http://schemas.microsoft.com/office/drawing/2014/main" id="{494D76F3-44EF-4BE5-8338-D9ADF3C43352}"/>
                    </a:ext>
                  </a:extLst>
                </p:cNvPr>
                <p:cNvCxnSpPr>
                  <a:cxnSpLocks/>
                </p:cNvCxnSpPr>
                <p:nvPr/>
              </p:nvCxnSpPr>
              <p:spPr>
                <a:xfrm>
                  <a:off x="2862392" y="3567297"/>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195" name="直線コネクタ 194">
                  <a:extLst>
                    <a:ext uri="{FF2B5EF4-FFF2-40B4-BE49-F238E27FC236}">
                      <a16:creationId xmlns:a16="http://schemas.microsoft.com/office/drawing/2014/main" id="{F79DC064-59B8-4E15-9798-4CE1F7D6B357}"/>
                    </a:ext>
                  </a:extLst>
                </p:cNvPr>
                <p:cNvCxnSpPr>
                  <a:cxnSpLocks/>
                </p:cNvCxnSpPr>
                <p:nvPr/>
              </p:nvCxnSpPr>
              <p:spPr>
                <a:xfrm>
                  <a:off x="2585154" y="3730871"/>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248" name="直線コネクタ 247">
                  <a:extLst>
                    <a:ext uri="{FF2B5EF4-FFF2-40B4-BE49-F238E27FC236}">
                      <a16:creationId xmlns:a16="http://schemas.microsoft.com/office/drawing/2014/main" id="{28BE7384-CE03-445D-B60A-F45F76E7D299}"/>
                    </a:ext>
                  </a:extLst>
                </p:cNvPr>
                <p:cNvCxnSpPr>
                  <a:cxnSpLocks/>
                </p:cNvCxnSpPr>
                <p:nvPr/>
              </p:nvCxnSpPr>
              <p:spPr>
                <a:xfrm>
                  <a:off x="2267216" y="3878694"/>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249" name="直線コネクタ 248">
                  <a:extLst>
                    <a:ext uri="{FF2B5EF4-FFF2-40B4-BE49-F238E27FC236}">
                      <a16:creationId xmlns:a16="http://schemas.microsoft.com/office/drawing/2014/main" id="{032B272F-569B-4809-AE75-DE4EB110503F}"/>
                    </a:ext>
                  </a:extLst>
                </p:cNvPr>
                <p:cNvCxnSpPr>
                  <a:cxnSpLocks/>
                </p:cNvCxnSpPr>
                <p:nvPr/>
              </p:nvCxnSpPr>
              <p:spPr>
                <a:xfrm>
                  <a:off x="1973381" y="4040621"/>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250" name="直線コネクタ 249">
                  <a:extLst>
                    <a:ext uri="{FF2B5EF4-FFF2-40B4-BE49-F238E27FC236}">
                      <a16:creationId xmlns:a16="http://schemas.microsoft.com/office/drawing/2014/main" id="{72E1E9CE-968B-4FC4-9DD2-9082A03A0841}"/>
                    </a:ext>
                  </a:extLst>
                </p:cNvPr>
                <p:cNvCxnSpPr>
                  <a:cxnSpLocks/>
                </p:cNvCxnSpPr>
                <p:nvPr/>
              </p:nvCxnSpPr>
              <p:spPr>
                <a:xfrm>
                  <a:off x="1700903" y="4194669"/>
                  <a:ext cx="123828" cy="247650"/>
                </a:xfrm>
                <a:prstGeom prst="line">
                  <a:avLst/>
                </a:prstGeom>
              </p:spPr>
              <p:style>
                <a:lnRef idx="1">
                  <a:schemeClr val="dk1"/>
                </a:lnRef>
                <a:fillRef idx="0">
                  <a:schemeClr val="dk1"/>
                </a:fillRef>
                <a:effectRef idx="0">
                  <a:schemeClr val="dk1"/>
                </a:effectRef>
                <a:fontRef idx="minor">
                  <a:schemeClr val="tx1"/>
                </a:fontRef>
              </p:style>
            </p:cxnSp>
            <p:cxnSp>
              <p:nvCxnSpPr>
                <p:cNvPr id="251" name="直線コネクタ 250">
                  <a:extLst>
                    <a:ext uri="{FF2B5EF4-FFF2-40B4-BE49-F238E27FC236}">
                      <a16:creationId xmlns:a16="http://schemas.microsoft.com/office/drawing/2014/main" id="{0C144434-9376-4963-B994-4EEDA8FFA499}"/>
                    </a:ext>
                  </a:extLst>
                </p:cNvPr>
                <p:cNvCxnSpPr>
                  <a:cxnSpLocks/>
                </p:cNvCxnSpPr>
                <p:nvPr/>
              </p:nvCxnSpPr>
              <p:spPr>
                <a:xfrm>
                  <a:off x="1415148" y="4342491"/>
                  <a:ext cx="123828" cy="247650"/>
                </a:xfrm>
                <a:prstGeom prst="line">
                  <a:avLst/>
                </a:prstGeom>
              </p:spPr>
              <p:style>
                <a:lnRef idx="1">
                  <a:schemeClr val="dk1"/>
                </a:lnRef>
                <a:fillRef idx="0">
                  <a:schemeClr val="dk1"/>
                </a:fillRef>
                <a:effectRef idx="0">
                  <a:schemeClr val="dk1"/>
                </a:effectRef>
                <a:fontRef idx="minor">
                  <a:schemeClr val="tx1"/>
                </a:fontRef>
              </p:style>
            </p:cxnSp>
            <p:sp>
              <p:nvSpPr>
                <p:cNvPr id="252" name="テキスト ボックス 251">
                  <a:extLst>
                    <a:ext uri="{FF2B5EF4-FFF2-40B4-BE49-F238E27FC236}">
                      <a16:creationId xmlns:a16="http://schemas.microsoft.com/office/drawing/2014/main" id="{64DD28CA-700B-4308-9DDE-5E3D68A96DAE}"/>
                    </a:ext>
                  </a:extLst>
                </p:cNvPr>
                <p:cNvSpPr txBox="1"/>
                <p:nvPr/>
              </p:nvSpPr>
              <p:spPr>
                <a:xfrm>
                  <a:off x="2933669" y="2993928"/>
                  <a:ext cx="314324" cy="348812"/>
                </a:xfrm>
                <a:prstGeom prst="rect">
                  <a:avLst/>
                </a:prstGeom>
                <a:noFill/>
              </p:spPr>
              <p:txBody>
                <a:bodyPr wrap="square" rtlCol="0">
                  <a:spAutoFit/>
                </a:bodyPr>
                <a:lstStyle/>
                <a:p>
                  <a:r>
                    <a:rPr lang="en-US" altLang="ja-JP" sz="675" dirty="0"/>
                    <a:t>1</a:t>
                  </a:r>
                  <a:endParaRPr lang="ja-JP" altLang="en-US" sz="675" dirty="0"/>
                </a:p>
              </p:txBody>
            </p:sp>
            <p:sp>
              <p:nvSpPr>
                <p:cNvPr id="253" name="テキスト ボックス 252">
                  <a:extLst>
                    <a:ext uri="{FF2B5EF4-FFF2-40B4-BE49-F238E27FC236}">
                      <a16:creationId xmlns:a16="http://schemas.microsoft.com/office/drawing/2014/main" id="{96F1C596-D9DC-4B3E-A155-39933E33408C}"/>
                    </a:ext>
                  </a:extLst>
                </p:cNvPr>
                <p:cNvSpPr txBox="1"/>
                <p:nvPr/>
              </p:nvSpPr>
              <p:spPr>
                <a:xfrm>
                  <a:off x="3595246" y="3567869"/>
                  <a:ext cx="314324" cy="348812"/>
                </a:xfrm>
                <a:prstGeom prst="rect">
                  <a:avLst/>
                </a:prstGeom>
                <a:noFill/>
              </p:spPr>
              <p:txBody>
                <a:bodyPr wrap="square" rtlCol="0">
                  <a:spAutoFit/>
                </a:bodyPr>
                <a:lstStyle/>
                <a:p>
                  <a:r>
                    <a:rPr lang="en-US" altLang="ja-JP" sz="675" dirty="0"/>
                    <a:t>2</a:t>
                  </a:r>
                  <a:endParaRPr lang="ja-JP" altLang="en-US" sz="675" dirty="0"/>
                </a:p>
              </p:txBody>
            </p:sp>
            <p:sp>
              <p:nvSpPr>
                <p:cNvPr id="254" name="テキスト ボックス 253">
                  <a:extLst>
                    <a:ext uri="{FF2B5EF4-FFF2-40B4-BE49-F238E27FC236}">
                      <a16:creationId xmlns:a16="http://schemas.microsoft.com/office/drawing/2014/main" id="{9443C401-1E82-400B-A551-ED42C58B5C1C}"/>
                    </a:ext>
                  </a:extLst>
                </p:cNvPr>
                <p:cNvSpPr txBox="1"/>
                <p:nvPr/>
              </p:nvSpPr>
              <p:spPr>
                <a:xfrm>
                  <a:off x="2638390" y="3136565"/>
                  <a:ext cx="314324" cy="348812"/>
                </a:xfrm>
                <a:prstGeom prst="rect">
                  <a:avLst/>
                </a:prstGeom>
                <a:noFill/>
              </p:spPr>
              <p:txBody>
                <a:bodyPr wrap="square" rtlCol="0">
                  <a:spAutoFit/>
                </a:bodyPr>
                <a:lstStyle/>
                <a:p>
                  <a:r>
                    <a:rPr lang="en-US" altLang="ja-JP" sz="675" dirty="0"/>
                    <a:t>2</a:t>
                  </a:r>
                  <a:endParaRPr lang="ja-JP" altLang="en-US" sz="675" dirty="0"/>
                </a:p>
              </p:txBody>
            </p:sp>
            <p:sp>
              <p:nvSpPr>
                <p:cNvPr id="255" name="テキスト ボックス 254">
                  <a:extLst>
                    <a:ext uri="{FF2B5EF4-FFF2-40B4-BE49-F238E27FC236}">
                      <a16:creationId xmlns:a16="http://schemas.microsoft.com/office/drawing/2014/main" id="{4560EAEA-A27F-43CB-BA94-F7C3EC98C2D9}"/>
                    </a:ext>
                  </a:extLst>
                </p:cNvPr>
                <p:cNvSpPr txBox="1"/>
                <p:nvPr/>
              </p:nvSpPr>
              <p:spPr>
                <a:xfrm>
                  <a:off x="3475374" y="2598336"/>
                  <a:ext cx="314324" cy="348812"/>
                </a:xfrm>
                <a:prstGeom prst="rect">
                  <a:avLst/>
                </a:prstGeom>
                <a:noFill/>
              </p:spPr>
              <p:txBody>
                <a:bodyPr wrap="square" rtlCol="0">
                  <a:spAutoFit/>
                </a:bodyPr>
                <a:lstStyle/>
                <a:p>
                  <a:r>
                    <a:rPr lang="en-US" altLang="ja-JP" sz="675" dirty="0"/>
                    <a:t>2</a:t>
                  </a:r>
                  <a:endParaRPr lang="ja-JP" altLang="en-US" sz="675" dirty="0"/>
                </a:p>
              </p:txBody>
            </p:sp>
            <p:sp>
              <p:nvSpPr>
                <p:cNvPr id="258" name="テキスト ボックス 257">
                  <a:extLst>
                    <a:ext uri="{FF2B5EF4-FFF2-40B4-BE49-F238E27FC236}">
                      <a16:creationId xmlns:a16="http://schemas.microsoft.com/office/drawing/2014/main" id="{A25B853E-3C41-4BC6-A3D9-6D44952692F5}"/>
                    </a:ext>
                  </a:extLst>
                </p:cNvPr>
                <p:cNvSpPr txBox="1"/>
                <p:nvPr/>
              </p:nvSpPr>
              <p:spPr>
                <a:xfrm>
                  <a:off x="2338312" y="3302383"/>
                  <a:ext cx="314324" cy="348812"/>
                </a:xfrm>
                <a:prstGeom prst="rect">
                  <a:avLst/>
                </a:prstGeom>
                <a:noFill/>
              </p:spPr>
              <p:txBody>
                <a:bodyPr wrap="square" rtlCol="0">
                  <a:spAutoFit/>
                </a:bodyPr>
                <a:lstStyle/>
                <a:p>
                  <a:r>
                    <a:rPr lang="en-US" altLang="ja-JP" sz="675" dirty="0"/>
                    <a:t>3</a:t>
                  </a:r>
                  <a:endParaRPr lang="ja-JP" altLang="en-US" sz="675" dirty="0"/>
                </a:p>
              </p:txBody>
            </p:sp>
            <p:sp>
              <p:nvSpPr>
                <p:cNvPr id="260" name="テキスト ボックス 259">
                  <a:extLst>
                    <a:ext uri="{FF2B5EF4-FFF2-40B4-BE49-F238E27FC236}">
                      <a16:creationId xmlns:a16="http://schemas.microsoft.com/office/drawing/2014/main" id="{B0F7215F-C083-4916-A561-680716AF27AC}"/>
                    </a:ext>
                  </a:extLst>
                </p:cNvPr>
                <p:cNvSpPr txBox="1"/>
                <p:nvPr/>
              </p:nvSpPr>
              <p:spPr>
                <a:xfrm>
                  <a:off x="3876242" y="3727111"/>
                  <a:ext cx="314324" cy="348812"/>
                </a:xfrm>
                <a:prstGeom prst="rect">
                  <a:avLst/>
                </a:prstGeom>
                <a:noFill/>
              </p:spPr>
              <p:txBody>
                <a:bodyPr wrap="square" rtlCol="0">
                  <a:spAutoFit/>
                </a:bodyPr>
                <a:lstStyle/>
                <a:p>
                  <a:r>
                    <a:rPr lang="en-US" altLang="ja-JP" sz="675" dirty="0"/>
                    <a:t>3</a:t>
                  </a:r>
                  <a:endParaRPr lang="ja-JP" altLang="en-US" sz="675" dirty="0"/>
                </a:p>
              </p:txBody>
            </p:sp>
            <p:sp>
              <p:nvSpPr>
                <p:cNvPr id="261" name="テキスト ボックス 260">
                  <a:extLst>
                    <a:ext uri="{FF2B5EF4-FFF2-40B4-BE49-F238E27FC236}">
                      <a16:creationId xmlns:a16="http://schemas.microsoft.com/office/drawing/2014/main" id="{7CC9007B-FB0B-4F77-B9EC-B2473B25D17F}"/>
                    </a:ext>
                  </a:extLst>
                </p:cNvPr>
                <p:cNvSpPr txBox="1"/>
                <p:nvPr/>
              </p:nvSpPr>
              <p:spPr>
                <a:xfrm>
                  <a:off x="3483459" y="2306097"/>
                  <a:ext cx="314324" cy="348812"/>
                </a:xfrm>
                <a:prstGeom prst="rect">
                  <a:avLst/>
                </a:prstGeom>
                <a:noFill/>
              </p:spPr>
              <p:txBody>
                <a:bodyPr wrap="square" rtlCol="0">
                  <a:spAutoFit/>
                </a:bodyPr>
                <a:lstStyle/>
                <a:p>
                  <a:r>
                    <a:rPr lang="en-US" altLang="ja-JP" sz="675" dirty="0"/>
                    <a:t>3</a:t>
                  </a:r>
                  <a:endParaRPr lang="ja-JP" altLang="en-US" sz="675" dirty="0"/>
                </a:p>
              </p:txBody>
            </p:sp>
            <p:sp>
              <p:nvSpPr>
                <p:cNvPr id="262" name="テキスト ボックス 261">
                  <a:extLst>
                    <a:ext uri="{FF2B5EF4-FFF2-40B4-BE49-F238E27FC236}">
                      <a16:creationId xmlns:a16="http://schemas.microsoft.com/office/drawing/2014/main" id="{DE50ED40-EF76-4DF2-AE1B-9BEB10F65703}"/>
                    </a:ext>
                  </a:extLst>
                </p:cNvPr>
                <p:cNvSpPr txBox="1"/>
                <p:nvPr/>
              </p:nvSpPr>
              <p:spPr>
                <a:xfrm>
                  <a:off x="2035393" y="3455021"/>
                  <a:ext cx="314324" cy="453856"/>
                </a:xfrm>
                <a:prstGeom prst="rect">
                  <a:avLst/>
                </a:prstGeom>
                <a:noFill/>
              </p:spPr>
              <p:txBody>
                <a:bodyPr wrap="square" rtlCol="0">
                  <a:spAutoFit/>
                </a:bodyPr>
                <a:lstStyle/>
                <a:p>
                  <a:r>
                    <a:rPr lang="en-US" altLang="ja-JP" sz="675" dirty="0"/>
                    <a:t>4</a:t>
                  </a:r>
                  <a:endParaRPr lang="ja-JP" altLang="en-US" sz="675" dirty="0"/>
                </a:p>
              </p:txBody>
            </p:sp>
            <p:sp>
              <p:nvSpPr>
                <p:cNvPr id="263" name="テキスト ボックス 262">
                  <a:extLst>
                    <a:ext uri="{FF2B5EF4-FFF2-40B4-BE49-F238E27FC236}">
                      <a16:creationId xmlns:a16="http://schemas.microsoft.com/office/drawing/2014/main" id="{9DF9B8B7-0C3B-476C-9C5F-FF2DF7C6CA60}"/>
                    </a:ext>
                  </a:extLst>
                </p:cNvPr>
                <p:cNvSpPr txBox="1"/>
                <p:nvPr/>
              </p:nvSpPr>
              <p:spPr>
                <a:xfrm>
                  <a:off x="4145218" y="3869744"/>
                  <a:ext cx="314324" cy="348812"/>
                </a:xfrm>
                <a:prstGeom prst="rect">
                  <a:avLst/>
                </a:prstGeom>
                <a:noFill/>
              </p:spPr>
              <p:txBody>
                <a:bodyPr wrap="square" rtlCol="0">
                  <a:spAutoFit/>
                </a:bodyPr>
                <a:lstStyle/>
                <a:p>
                  <a:r>
                    <a:rPr lang="en-US" altLang="ja-JP" sz="675" dirty="0"/>
                    <a:t>4</a:t>
                  </a:r>
                  <a:endParaRPr lang="ja-JP" altLang="en-US" sz="675" dirty="0"/>
                </a:p>
              </p:txBody>
            </p:sp>
            <p:sp>
              <p:nvSpPr>
                <p:cNvPr id="264" name="テキスト ボックス 263">
                  <a:extLst>
                    <a:ext uri="{FF2B5EF4-FFF2-40B4-BE49-F238E27FC236}">
                      <a16:creationId xmlns:a16="http://schemas.microsoft.com/office/drawing/2014/main" id="{57279BC6-529F-495B-B954-0C187666B1F8}"/>
                    </a:ext>
                  </a:extLst>
                </p:cNvPr>
                <p:cNvSpPr txBox="1"/>
                <p:nvPr/>
              </p:nvSpPr>
              <p:spPr>
                <a:xfrm>
                  <a:off x="3483459" y="2009295"/>
                  <a:ext cx="314324" cy="348812"/>
                </a:xfrm>
                <a:prstGeom prst="rect">
                  <a:avLst/>
                </a:prstGeom>
                <a:noFill/>
              </p:spPr>
              <p:txBody>
                <a:bodyPr wrap="square" rtlCol="0">
                  <a:spAutoFit/>
                </a:bodyPr>
                <a:lstStyle/>
                <a:p>
                  <a:r>
                    <a:rPr lang="en-US" altLang="ja-JP" sz="675" dirty="0"/>
                    <a:t>4</a:t>
                  </a:r>
                  <a:endParaRPr lang="ja-JP" altLang="en-US" sz="675" dirty="0"/>
                </a:p>
              </p:txBody>
            </p:sp>
            <p:sp>
              <p:nvSpPr>
                <p:cNvPr id="265" name="テキスト ボックス 264">
                  <a:extLst>
                    <a:ext uri="{FF2B5EF4-FFF2-40B4-BE49-F238E27FC236}">
                      <a16:creationId xmlns:a16="http://schemas.microsoft.com/office/drawing/2014/main" id="{FD647253-62D0-494A-B78E-416FD7160E90}"/>
                    </a:ext>
                  </a:extLst>
                </p:cNvPr>
                <p:cNvSpPr txBox="1"/>
                <p:nvPr/>
              </p:nvSpPr>
              <p:spPr>
                <a:xfrm>
                  <a:off x="1764651" y="3610369"/>
                  <a:ext cx="314324" cy="348812"/>
                </a:xfrm>
                <a:prstGeom prst="rect">
                  <a:avLst/>
                </a:prstGeom>
                <a:noFill/>
              </p:spPr>
              <p:txBody>
                <a:bodyPr wrap="square" rtlCol="0">
                  <a:spAutoFit/>
                </a:bodyPr>
                <a:lstStyle/>
                <a:p>
                  <a:r>
                    <a:rPr lang="en-US" altLang="ja-JP" sz="675" dirty="0"/>
                    <a:t>5</a:t>
                  </a:r>
                  <a:endParaRPr lang="ja-JP" altLang="en-US" sz="675" dirty="0"/>
                </a:p>
              </p:txBody>
            </p:sp>
            <p:sp>
              <p:nvSpPr>
                <p:cNvPr id="266" name="テキスト ボックス 265">
                  <a:extLst>
                    <a:ext uri="{FF2B5EF4-FFF2-40B4-BE49-F238E27FC236}">
                      <a16:creationId xmlns:a16="http://schemas.microsoft.com/office/drawing/2014/main" id="{B3F77B29-6E35-4AEA-880E-4B7F95C2E861}"/>
                    </a:ext>
                  </a:extLst>
                </p:cNvPr>
                <p:cNvSpPr txBox="1"/>
                <p:nvPr/>
              </p:nvSpPr>
              <p:spPr>
                <a:xfrm>
                  <a:off x="4428766" y="4010462"/>
                  <a:ext cx="314324" cy="348812"/>
                </a:xfrm>
                <a:prstGeom prst="rect">
                  <a:avLst/>
                </a:prstGeom>
                <a:noFill/>
              </p:spPr>
              <p:txBody>
                <a:bodyPr wrap="square" rtlCol="0">
                  <a:spAutoFit/>
                </a:bodyPr>
                <a:lstStyle/>
                <a:p>
                  <a:r>
                    <a:rPr lang="en-US" altLang="ja-JP" sz="675" dirty="0"/>
                    <a:t>5</a:t>
                  </a:r>
                  <a:endParaRPr lang="ja-JP" altLang="en-US" sz="675" dirty="0"/>
                </a:p>
              </p:txBody>
            </p:sp>
            <p:sp>
              <p:nvSpPr>
                <p:cNvPr id="267" name="テキスト ボックス 266">
                  <a:extLst>
                    <a:ext uri="{FF2B5EF4-FFF2-40B4-BE49-F238E27FC236}">
                      <a16:creationId xmlns:a16="http://schemas.microsoft.com/office/drawing/2014/main" id="{73A4E368-F744-4515-88EF-D555E288553E}"/>
                    </a:ext>
                  </a:extLst>
                </p:cNvPr>
                <p:cNvSpPr txBox="1"/>
                <p:nvPr/>
              </p:nvSpPr>
              <p:spPr>
                <a:xfrm>
                  <a:off x="1476140" y="3781110"/>
                  <a:ext cx="314324" cy="348812"/>
                </a:xfrm>
                <a:prstGeom prst="rect">
                  <a:avLst/>
                </a:prstGeom>
                <a:noFill/>
              </p:spPr>
              <p:txBody>
                <a:bodyPr wrap="square" rtlCol="0">
                  <a:spAutoFit/>
                </a:bodyPr>
                <a:lstStyle/>
                <a:p>
                  <a:r>
                    <a:rPr lang="en-US" altLang="ja-JP" sz="675" dirty="0"/>
                    <a:t>6</a:t>
                  </a:r>
                  <a:endParaRPr lang="ja-JP" altLang="en-US" sz="675" dirty="0"/>
                </a:p>
              </p:txBody>
            </p:sp>
            <p:sp>
              <p:nvSpPr>
                <p:cNvPr id="270" name="テキスト ボックス 269">
                  <a:extLst>
                    <a:ext uri="{FF2B5EF4-FFF2-40B4-BE49-F238E27FC236}">
                      <a16:creationId xmlns:a16="http://schemas.microsoft.com/office/drawing/2014/main" id="{57ADA965-7D2E-4D50-B2E8-85C5831F5A12}"/>
                    </a:ext>
                  </a:extLst>
                </p:cNvPr>
                <p:cNvSpPr txBox="1"/>
                <p:nvPr/>
              </p:nvSpPr>
              <p:spPr>
                <a:xfrm>
                  <a:off x="4703835" y="4164787"/>
                  <a:ext cx="314324" cy="348812"/>
                </a:xfrm>
                <a:prstGeom prst="rect">
                  <a:avLst/>
                </a:prstGeom>
                <a:noFill/>
              </p:spPr>
              <p:txBody>
                <a:bodyPr wrap="square" rtlCol="0">
                  <a:spAutoFit/>
                </a:bodyPr>
                <a:lstStyle/>
                <a:p>
                  <a:r>
                    <a:rPr lang="en-US" altLang="ja-JP" sz="675" dirty="0"/>
                    <a:t>6</a:t>
                  </a:r>
                  <a:endParaRPr lang="ja-JP" altLang="en-US" sz="675" dirty="0"/>
                </a:p>
              </p:txBody>
            </p:sp>
            <p:sp>
              <p:nvSpPr>
                <p:cNvPr id="271" name="テキスト ボックス 270">
                  <a:extLst>
                    <a:ext uri="{FF2B5EF4-FFF2-40B4-BE49-F238E27FC236}">
                      <a16:creationId xmlns:a16="http://schemas.microsoft.com/office/drawing/2014/main" id="{BE1223D9-C43D-4980-BFF0-15503E94DF8E}"/>
                    </a:ext>
                  </a:extLst>
                </p:cNvPr>
                <p:cNvSpPr txBox="1"/>
                <p:nvPr/>
              </p:nvSpPr>
              <p:spPr>
                <a:xfrm>
                  <a:off x="3477253" y="1438128"/>
                  <a:ext cx="314324" cy="348812"/>
                </a:xfrm>
                <a:prstGeom prst="rect">
                  <a:avLst/>
                </a:prstGeom>
                <a:noFill/>
              </p:spPr>
              <p:txBody>
                <a:bodyPr wrap="square" rtlCol="0">
                  <a:spAutoFit/>
                </a:bodyPr>
                <a:lstStyle/>
                <a:p>
                  <a:r>
                    <a:rPr lang="en-US" altLang="ja-JP" sz="675" dirty="0"/>
                    <a:t>6</a:t>
                  </a:r>
                  <a:endParaRPr lang="ja-JP" altLang="en-US" sz="675" dirty="0"/>
                </a:p>
              </p:txBody>
            </p:sp>
            <p:sp>
              <p:nvSpPr>
                <p:cNvPr id="272" name="テキスト ボックス 271">
                  <a:extLst>
                    <a:ext uri="{FF2B5EF4-FFF2-40B4-BE49-F238E27FC236}">
                      <a16:creationId xmlns:a16="http://schemas.microsoft.com/office/drawing/2014/main" id="{01BC2370-B5F8-49C7-B99F-A036424DBC5C}"/>
                    </a:ext>
                  </a:extLst>
                </p:cNvPr>
                <p:cNvSpPr txBox="1"/>
                <p:nvPr/>
              </p:nvSpPr>
              <p:spPr>
                <a:xfrm>
                  <a:off x="1237761" y="3939838"/>
                  <a:ext cx="314324" cy="348812"/>
                </a:xfrm>
                <a:prstGeom prst="rect">
                  <a:avLst/>
                </a:prstGeom>
                <a:noFill/>
              </p:spPr>
              <p:txBody>
                <a:bodyPr wrap="square" rtlCol="0">
                  <a:spAutoFit/>
                </a:bodyPr>
                <a:lstStyle/>
                <a:p>
                  <a:r>
                    <a:rPr lang="en-US" altLang="ja-JP" sz="675" dirty="0"/>
                    <a:t>7</a:t>
                  </a:r>
                  <a:endParaRPr lang="ja-JP" altLang="en-US" sz="675" dirty="0"/>
                </a:p>
              </p:txBody>
            </p:sp>
            <p:sp>
              <p:nvSpPr>
                <p:cNvPr id="273" name="テキスト ボックス 272">
                  <a:extLst>
                    <a:ext uri="{FF2B5EF4-FFF2-40B4-BE49-F238E27FC236}">
                      <a16:creationId xmlns:a16="http://schemas.microsoft.com/office/drawing/2014/main" id="{47B27829-4533-494F-848B-4329D7F8FEB2}"/>
                    </a:ext>
                  </a:extLst>
                </p:cNvPr>
                <p:cNvSpPr txBox="1"/>
                <p:nvPr/>
              </p:nvSpPr>
              <p:spPr>
                <a:xfrm>
                  <a:off x="4989373" y="4307952"/>
                  <a:ext cx="314324" cy="348812"/>
                </a:xfrm>
                <a:prstGeom prst="rect">
                  <a:avLst/>
                </a:prstGeom>
                <a:noFill/>
              </p:spPr>
              <p:txBody>
                <a:bodyPr wrap="square" rtlCol="0">
                  <a:spAutoFit/>
                </a:bodyPr>
                <a:lstStyle/>
                <a:p>
                  <a:r>
                    <a:rPr lang="en-US" altLang="ja-JP" sz="675" dirty="0"/>
                    <a:t>7</a:t>
                  </a:r>
                  <a:endParaRPr lang="ja-JP" altLang="en-US" sz="675" dirty="0"/>
                </a:p>
              </p:txBody>
            </p:sp>
            <p:sp>
              <p:nvSpPr>
                <p:cNvPr id="274" name="テキスト ボックス 273">
                  <a:extLst>
                    <a:ext uri="{FF2B5EF4-FFF2-40B4-BE49-F238E27FC236}">
                      <a16:creationId xmlns:a16="http://schemas.microsoft.com/office/drawing/2014/main" id="{964334D3-211E-4F02-B6D2-904F4E86B4B2}"/>
                    </a:ext>
                  </a:extLst>
                </p:cNvPr>
                <p:cNvSpPr txBox="1"/>
                <p:nvPr/>
              </p:nvSpPr>
              <p:spPr>
                <a:xfrm>
                  <a:off x="3481944" y="1179305"/>
                  <a:ext cx="314324" cy="348812"/>
                </a:xfrm>
                <a:prstGeom prst="rect">
                  <a:avLst/>
                </a:prstGeom>
                <a:noFill/>
              </p:spPr>
              <p:txBody>
                <a:bodyPr wrap="square" rtlCol="0">
                  <a:spAutoFit/>
                </a:bodyPr>
                <a:lstStyle/>
                <a:p>
                  <a:r>
                    <a:rPr lang="en-US" altLang="ja-JP" sz="675" dirty="0"/>
                    <a:t>7</a:t>
                  </a:r>
                  <a:endParaRPr lang="ja-JP" altLang="en-US" sz="675" dirty="0"/>
                </a:p>
              </p:txBody>
            </p:sp>
            <p:sp>
              <p:nvSpPr>
                <p:cNvPr id="275" name="テキスト ボックス 274">
                  <a:extLst>
                    <a:ext uri="{FF2B5EF4-FFF2-40B4-BE49-F238E27FC236}">
                      <a16:creationId xmlns:a16="http://schemas.microsoft.com/office/drawing/2014/main" id="{2D573B47-E62C-4D4F-8EAA-F50659C6D889}"/>
                    </a:ext>
                  </a:extLst>
                </p:cNvPr>
                <p:cNvSpPr txBox="1"/>
                <p:nvPr/>
              </p:nvSpPr>
              <p:spPr>
                <a:xfrm>
                  <a:off x="2516459" y="281752"/>
                  <a:ext cx="2588184" cy="698332"/>
                </a:xfrm>
                <a:prstGeom prst="rect">
                  <a:avLst/>
                </a:prstGeom>
                <a:noFill/>
              </p:spPr>
              <p:txBody>
                <a:bodyPr wrap="square" rtlCol="0">
                  <a:spAutoFit/>
                </a:bodyPr>
                <a:lstStyle/>
                <a:p>
                  <a:r>
                    <a:rPr lang="ja-JP" altLang="en-US" sz="900" dirty="0"/>
                    <a:t>情報交換</a:t>
                  </a:r>
                </a:p>
              </p:txBody>
            </p:sp>
          </p:grpSp>
          <p:sp>
            <p:nvSpPr>
              <p:cNvPr id="150" name="テキスト ボックス 149">
                <a:extLst>
                  <a:ext uri="{FF2B5EF4-FFF2-40B4-BE49-F238E27FC236}">
                    <a16:creationId xmlns:a16="http://schemas.microsoft.com/office/drawing/2014/main" id="{F9DE19D4-9847-4154-BBA0-C5D7223B3F5C}"/>
                  </a:ext>
                </a:extLst>
              </p:cNvPr>
              <p:cNvSpPr txBox="1"/>
              <p:nvPr/>
            </p:nvSpPr>
            <p:spPr>
              <a:xfrm>
                <a:off x="149686" y="4804439"/>
                <a:ext cx="2080399" cy="698332"/>
              </a:xfrm>
              <a:prstGeom prst="rect">
                <a:avLst/>
              </a:prstGeom>
              <a:noFill/>
            </p:spPr>
            <p:txBody>
              <a:bodyPr wrap="square" rtlCol="0">
                <a:spAutoFit/>
              </a:bodyPr>
              <a:lstStyle/>
              <a:p>
                <a:r>
                  <a:rPr lang="ja-JP" altLang="en-US" sz="900" dirty="0"/>
                  <a:t>人の交流</a:t>
                </a:r>
              </a:p>
            </p:txBody>
          </p:sp>
          <p:sp>
            <p:nvSpPr>
              <p:cNvPr id="151" name="テキスト ボックス 150">
                <a:extLst>
                  <a:ext uri="{FF2B5EF4-FFF2-40B4-BE49-F238E27FC236}">
                    <a16:creationId xmlns:a16="http://schemas.microsoft.com/office/drawing/2014/main" id="{E6E90EAD-8769-4001-9451-1FF312A7D9BD}"/>
                  </a:ext>
                </a:extLst>
              </p:cNvPr>
              <p:cNvSpPr txBox="1"/>
              <p:nvPr/>
            </p:nvSpPr>
            <p:spPr>
              <a:xfrm>
                <a:off x="3409376" y="4810898"/>
                <a:ext cx="3837008" cy="698332"/>
              </a:xfrm>
              <a:prstGeom prst="rect">
                <a:avLst/>
              </a:prstGeom>
              <a:noFill/>
            </p:spPr>
            <p:txBody>
              <a:bodyPr wrap="square" rtlCol="0">
                <a:spAutoFit/>
              </a:bodyPr>
              <a:lstStyle/>
              <a:p>
                <a:r>
                  <a:rPr lang="ja-JP" altLang="en-US" sz="900" dirty="0"/>
                  <a:t>指導及び評価の連携</a:t>
                </a:r>
              </a:p>
            </p:txBody>
          </p:sp>
        </p:grpSp>
        <p:sp>
          <p:nvSpPr>
            <p:cNvPr id="148" name="テキスト ボックス 147">
              <a:extLst>
                <a:ext uri="{FF2B5EF4-FFF2-40B4-BE49-F238E27FC236}">
                  <a16:creationId xmlns:a16="http://schemas.microsoft.com/office/drawing/2014/main" id="{974CF8C8-23F5-4AE0-B003-5440EA80A823}"/>
                </a:ext>
              </a:extLst>
            </p:cNvPr>
            <p:cNvSpPr txBox="1"/>
            <p:nvPr/>
          </p:nvSpPr>
          <p:spPr>
            <a:xfrm>
              <a:off x="5487084" y="1532724"/>
              <a:ext cx="127226" cy="150796"/>
            </a:xfrm>
            <a:prstGeom prst="rect">
              <a:avLst/>
            </a:prstGeom>
            <a:noFill/>
          </p:spPr>
          <p:txBody>
            <a:bodyPr wrap="square" rtlCol="0">
              <a:spAutoFit/>
            </a:bodyPr>
            <a:lstStyle/>
            <a:p>
              <a:r>
                <a:rPr lang="en-US" altLang="ja-JP" sz="675" dirty="0"/>
                <a:t>5</a:t>
              </a:r>
              <a:endParaRPr lang="ja-JP" altLang="en-US" sz="675" dirty="0"/>
            </a:p>
          </p:txBody>
        </p:sp>
      </p:grpSp>
      <p:sp>
        <p:nvSpPr>
          <p:cNvPr id="176" name="矢印: 右 175">
            <a:extLst>
              <a:ext uri="{FF2B5EF4-FFF2-40B4-BE49-F238E27FC236}">
                <a16:creationId xmlns:a16="http://schemas.microsoft.com/office/drawing/2014/main" id="{04A0D6BE-8BFC-4D57-AABA-7028591EFAC3}"/>
              </a:ext>
            </a:extLst>
          </p:cNvPr>
          <p:cNvSpPr/>
          <p:nvPr/>
        </p:nvSpPr>
        <p:spPr>
          <a:xfrm>
            <a:off x="3286076" y="7836824"/>
            <a:ext cx="487359" cy="356365"/>
          </a:xfrm>
          <a:prstGeom prst="rightArrow">
            <a:avLst>
              <a:gd name="adj1" fmla="val 50000"/>
              <a:gd name="adj2" fmla="val 67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
        <p:nvSpPr>
          <p:cNvPr id="196" name="矢印: 下 195">
            <a:extLst>
              <a:ext uri="{FF2B5EF4-FFF2-40B4-BE49-F238E27FC236}">
                <a16:creationId xmlns:a16="http://schemas.microsoft.com/office/drawing/2014/main" id="{AEDA6307-2C69-4EAF-94C5-4E0422795254}"/>
              </a:ext>
            </a:extLst>
          </p:cNvPr>
          <p:cNvSpPr/>
          <p:nvPr/>
        </p:nvSpPr>
        <p:spPr>
          <a:xfrm>
            <a:off x="1548268" y="8854734"/>
            <a:ext cx="312244" cy="245966"/>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sz="1013"/>
          </a:p>
        </p:txBody>
      </p:sp>
      <p:sp>
        <p:nvSpPr>
          <p:cNvPr id="197" name="矢印: 右 196">
            <a:extLst>
              <a:ext uri="{FF2B5EF4-FFF2-40B4-BE49-F238E27FC236}">
                <a16:creationId xmlns:a16="http://schemas.microsoft.com/office/drawing/2014/main" id="{46534617-71D0-42B9-B27F-0A2AECF652F3}"/>
              </a:ext>
            </a:extLst>
          </p:cNvPr>
          <p:cNvSpPr/>
          <p:nvPr/>
        </p:nvSpPr>
        <p:spPr>
          <a:xfrm>
            <a:off x="3303044" y="8534980"/>
            <a:ext cx="487359" cy="356365"/>
          </a:xfrm>
          <a:prstGeom prst="rightArrow">
            <a:avLst>
              <a:gd name="adj1" fmla="val 50000"/>
              <a:gd name="adj2" fmla="val 67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
        <p:nvSpPr>
          <p:cNvPr id="198" name="矢印: 右 197">
            <a:extLst>
              <a:ext uri="{FF2B5EF4-FFF2-40B4-BE49-F238E27FC236}">
                <a16:creationId xmlns:a16="http://schemas.microsoft.com/office/drawing/2014/main" id="{C29CBD39-759E-4189-83AE-1163E33A902E}"/>
              </a:ext>
            </a:extLst>
          </p:cNvPr>
          <p:cNvSpPr/>
          <p:nvPr/>
        </p:nvSpPr>
        <p:spPr>
          <a:xfrm>
            <a:off x="3291933" y="9201607"/>
            <a:ext cx="487359" cy="356365"/>
          </a:xfrm>
          <a:prstGeom prst="rightArrow">
            <a:avLst>
              <a:gd name="adj1" fmla="val 50000"/>
              <a:gd name="adj2" fmla="val 67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13"/>
          </a:p>
        </p:txBody>
      </p:sp>
    </p:spTree>
    <p:extLst>
      <p:ext uri="{BB962C8B-B14F-4D97-AF65-F5344CB8AC3E}">
        <p14:creationId xmlns:p14="http://schemas.microsoft.com/office/powerpoint/2010/main" val="338791072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8575">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4590</TotalTime>
  <Words>1932</Words>
  <Application>Microsoft Office PowerPoint</Application>
  <PresentationFormat>A4 210 x 297 mm</PresentationFormat>
  <Paragraphs>303</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ＭＳ ゴシック</vt:lpstr>
      <vt:lpstr>UD デジタル 教科書体 N-B</vt:lpstr>
      <vt:lpstr>UD デジタル 教科書体 NP-B</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lancia-beta1103@outlook.jp</dc:creator>
  <cp:lastModifiedBy>lancia-beta1103@outlook.jp</cp:lastModifiedBy>
  <cp:revision>287</cp:revision>
  <cp:lastPrinted>2020-02-27T04:25:55Z</cp:lastPrinted>
  <dcterms:created xsi:type="dcterms:W3CDTF">2019-08-29T04:31:52Z</dcterms:created>
  <dcterms:modified xsi:type="dcterms:W3CDTF">2020-03-02T02:41:08Z</dcterms:modified>
</cp:coreProperties>
</file>