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31d787ff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31d787ff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31d787ff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31d787ff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31d787ff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31d787ff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31d787ff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31d787ff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31d787ff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31d787ff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39eb8b2e7_4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39eb8b2e7_4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399a713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399a713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39eb8b2e7_4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39eb8b2e7_4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39eb8b2e7_4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39eb8b2e7_4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39eb8b2e7_46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39eb8b2e7_4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2225efa1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2225efa1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39eb8b2e7_46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39eb8b2e7_46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3e7dd48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3e7dd48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3e7dd48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3e7dd48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399a71319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399a71319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4b5a99a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4b5a99a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3e7dd482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3e7dd482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3eb43c8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3eb43c8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3eb43c81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3eb43c81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4b5a99aa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e4b5a99aa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2225efa1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2225efa1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2225efa1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2225efa1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7fe9ee01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7fe9ee01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7fe9ee0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7fe9ee0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31d787ff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31d787f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31d787f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31d787f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31d787ff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31d787ff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8100"/>
              <a:t>①プログラミング</a:t>
            </a:r>
            <a:endParaRPr sz="81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90825" y="2175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～</a:t>
            </a:r>
            <a:r>
              <a:rPr lang="ja" sz="4000"/>
              <a:t>カムロボを動かしてみよう～</a:t>
            </a:r>
            <a:endParaRPr sz="4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100" y="3093600"/>
            <a:ext cx="2494200" cy="18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ctrTitle"/>
          </p:nvPr>
        </p:nvSpPr>
        <p:spPr>
          <a:xfrm>
            <a:off x="311700" y="4014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/>
              <a:t>カードのプログラムをイチゴダケに送ろう</a:t>
            </a:r>
            <a:endParaRPr sz="3400"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6400"/>
            <a:ext cx="4419601" cy="329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3757600" y="3257525"/>
            <a:ext cx="697500" cy="567900"/>
          </a:xfrm>
          <a:prstGeom prst="ellipse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5026750" y="1320375"/>
            <a:ext cx="3456900" cy="651300"/>
          </a:xfrm>
          <a:prstGeom prst="wedgeRoundRectCallout">
            <a:avLst>
              <a:gd fmla="val -74638" name="adj1"/>
              <a:gd fmla="val 237172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やってみるを押すと・・・</a:t>
            </a:r>
            <a:endParaRPr sz="20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850" y="2345625"/>
            <a:ext cx="2683800" cy="22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4826350" y="3374425"/>
            <a:ext cx="868500" cy="45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900"/>
            <a:ext cx="5659226" cy="483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>
            <a:off x="6095525" y="368475"/>
            <a:ext cx="2722200" cy="3356700"/>
          </a:xfrm>
          <a:prstGeom prst="wedgeRoundRectCallout">
            <a:avLst>
              <a:gd fmla="val -96010" name="adj1"/>
              <a:gd fmla="val 35164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①こんな画面が出るので、一番下を選び接続ボタンを押す。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②イチゴダケをぬく</a:t>
            </a:r>
            <a:endParaRPr sz="2500"/>
          </a:p>
        </p:txBody>
      </p:sp>
      <p:sp>
        <p:nvSpPr>
          <p:cNvPr id="138" name="Google Shape;138;p23"/>
          <p:cNvSpPr/>
          <p:nvPr/>
        </p:nvSpPr>
        <p:spPr>
          <a:xfrm rot="10800000">
            <a:off x="5611400" y="3758600"/>
            <a:ext cx="1269000" cy="985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ctrTitle"/>
          </p:nvPr>
        </p:nvSpPr>
        <p:spPr>
          <a:xfrm>
            <a:off x="305800" y="147700"/>
            <a:ext cx="8520600" cy="9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100"/>
              <a:t>カムロボにイチゴダケを接続しよう</a:t>
            </a:r>
            <a:endParaRPr sz="410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49" y="1098788"/>
            <a:ext cx="3927900" cy="29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1853275" y="2343450"/>
            <a:ext cx="1222200" cy="4566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331" y="1092063"/>
            <a:ext cx="3945820" cy="295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/>
          <p:nvPr/>
        </p:nvSpPr>
        <p:spPr>
          <a:xfrm>
            <a:off x="4096000" y="2618750"/>
            <a:ext cx="940200" cy="57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>
            <p:ph type="ctrTitle"/>
          </p:nvPr>
        </p:nvSpPr>
        <p:spPr>
          <a:xfrm>
            <a:off x="2423200" y="4078725"/>
            <a:ext cx="6403200" cy="9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差し込む時はイチゴダケの白いボタンを押しながらいれます。</a:t>
            </a:r>
            <a:endParaRPr sz="30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ctrTitle"/>
          </p:nvPr>
        </p:nvSpPr>
        <p:spPr>
          <a:xfrm>
            <a:off x="202200" y="1069875"/>
            <a:ext cx="8739600" cy="26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300"/>
              <a:t>自分の思うように</a:t>
            </a:r>
            <a:endParaRPr sz="7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300"/>
              <a:t>動いたら大成功！！</a:t>
            </a:r>
            <a:endParaRPr sz="73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211500" y="160100"/>
            <a:ext cx="5717100" cy="10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こんな時は・・・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2600"/>
            <a:ext cx="4912913" cy="36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/>
          <p:nvPr/>
        </p:nvSpPr>
        <p:spPr>
          <a:xfrm>
            <a:off x="5611225" y="1170200"/>
            <a:ext cx="3089400" cy="1486200"/>
          </a:xfrm>
          <a:prstGeom prst="wedgeRoundRectCallout">
            <a:avLst>
              <a:gd fmla="val -138109" name="adj1"/>
              <a:gd fmla="val 108426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/>
              <a:t>やってみるを押すとこんな画面が・・・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/>
              <a:t>更新ボタンを押せばなおるよ</a:t>
            </a:r>
            <a:endParaRPr sz="2200"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4">
            <a:alphaModFix/>
          </a:blip>
          <a:srcRect b="61071" l="0" r="44360" t="0"/>
          <a:stretch/>
        </p:blipFill>
        <p:spPr>
          <a:xfrm>
            <a:off x="5217732" y="2808800"/>
            <a:ext cx="3647000" cy="19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5678025" y="3007025"/>
            <a:ext cx="751500" cy="61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824" y="2162125"/>
            <a:ext cx="3473802" cy="260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type="ctrTitle"/>
          </p:nvPr>
        </p:nvSpPr>
        <p:spPr>
          <a:xfrm>
            <a:off x="311700" y="328250"/>
            <a:ext cx="8520600" cy="14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6400"/>
              <a:t>②</a:t>
            </a:r>
            <a:r>
              <a:rPr lang="ja" sz="6400"/>
              <a:t>思い通りに動かそう</a:t>
            </a:r>
            <a:endParaRPr sz="6400"/>
          </a:p>
        </p:txBody>
      </p:sp>
      <p:sp>
        <p:nvSpPr>
          <p:cNvPr id="169" name="Google Shape;169;p27"/>
          <p:cNvSpPr txBox="1"/>
          <p:nvPr>
            <p:ph idx="1" type="subTitle"/>
          </p:nvPr>
        </p:nvSpPr>
        <p:spPr>
          <a:xfrm>
            <a:off x="178725" y="2162125"/>
            <a:ext cx="4805100" cy="22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ja" sz="3980"/>
              <a:t>先生の作ったコースどおりにプログラミングしてみよう。</a:t>
            </a:r>
            <a:endParaRPr sz="398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ctrTitle"/>
          </p:nvPr>
        </p:nvSpPr>
        <p:spPr>
          <a:xfrm>
            <a:off x="311705" y="247675"/>
            <a:ext cx="3569400" cy="10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コース図</a:t>
            </a:r>
            <a:endParaRPr/>
          </a:p>
        </p:txBody>
      </p:sp>
      <p:sp>
        <p:nvSpPr>
          <p:cNvPr id="175" name="Google Shape;175;p28"/>
          <p:cNvSpPr txBox="1"/>
          <p:nvPr>
            <p:ph idx="1" type="subTitle"/>
          </p:nvPr>
        </p:nvSpPr>
        <p:spPr>
          <a:xfrm>
            <a:off x="311700" y="1302775"/>
            <a:ext cx="4260300" cy="3545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①</a:t>
            </a:r>
            <a:r>
              <a:rPr lang="ja" sz="2400">
                <a:solidFill>
                  <a:srgbClr val="000000"/>
                </a:solidFill>
              </a:rPr>
              <a:t>　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　　　　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　　　　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　　　　</a:t>
            </a:r>
            <a:r>
              <a:rPr lang="ja" sz="2400">
                <a:solidFill>
                  <a:srgbClr val="000000"/>
                </a:solidFill>
              </a:rPr>
              <a:t>スタート位置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2036850" y="2325975"/>
            <a:ext cx="810000" cy="523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/>
              <a:t>イス</a:t>
            </a:r>
            <a:endParaRPr sz="2200"/>
          </a:p>
        </p:txBody>
      </p:sp>
      <p:sp>
        <p:nvSpPr>
          <p:cNvPr id="177" name="Google Shape;177;p28"/>
          <p:cNvSpPr txBox="1"/>
          <p:nvPr/>
        </p:nvSpPr>
        <p:spPr>
          <a:xfrm>
            <a:off x="1813050" y="3872375"/>
            <a:ext cx="1257600" cy="400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赤いテープ</a:t>
            </a: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2363600" y="2849175"/>
            <a:ext cx="188100" cy="1018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2538175" y="2873925"/>
            <a:ext cx="532500" cy="16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2927625" y="2189000"/>
            <a:ext cx="188100" cy="658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1947275" y="2189000"/>
            <a:ext cx="926700" cy="161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1767975" y="2258475"/>
            <a:ext cx="188100" cy="658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1813050" y="2873925"/>
            <a:ext cx="416400" cy="16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2189000" y="3035025"/>
            <a:ext cx="188100" cy="83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5049500" y="1396675"/>
            <a:ext cx="3303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chemeClr val="dk1"/>
                </a:solidFill>
              </a:rPr>
              <a:t>コース①がクリア出来たらグループでコースを変えて挑戦してみよう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ctrTitle"/>
          </p:nvPr>
        </p:nvSpPr>
        <p:spPr>
          <a:xfrm>
            <a:off x="311708" y="355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③</a:t>
            </a:r>
            <a:r>
              <a:rPr lang="ja"/>
              <a:t>コードによるプログラミ　ングをしよう。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858" y="2407725"/>
            <a:ext cx="3651593" cy="24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ctrTitle"/>
          </p:nvPr>
        </p:nvSpPr>
        <p:spPr>
          <a:xfrm>
            <a:off x="311700" y="261100"/>
            <a:ext cx="3354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新しい機器</a:t>
            </a:r>
            <a:endParaRPr/>
          </a:p>
        </p:txBody>
      </p:sp>
      <p:sp>
        <p:nvSpPr>
          <p:cNvPr id="197" name="Google Shape;197;p30"/>
          <p:cNvSpPr txBox="1"/>
          <p:nvPr>
            <p:ph idx="1" type="subTitle"/>
          </p:nvPr>
        </p:nvSpPr>
        <p:spPr>
          <a:xfrm>
            <a:off x="311700" y="1222600"/>
            <a:ext cx="35157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chemeClr val="dk1"/>
                </a:solidFill>
              </a:rPr>
              <a:t>イチゴダイフク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20400"/>
            <a:ext cx="3856200" cy="28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4834600" y="2148700"/>
            <a:ext cx="3451500" cy="2108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chemeClr val="lt1"/>
                </a:solidFill>
              </a:rPr>
              <a:t>クロームブックのアプリでおこなっていた命令をコードとして入力しイチゴダケに送るための機器です。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ctrTitle"/>
          </p:nvPr>
        </p:nvSpPr>
        <p:spPr>
          <a:xfrm>
            <a:off x="244554" y="140250"/>
            <a:ext cx="4563300" cy="9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まずは・・</a:t>
            </a:r>
            <a:endParaRPr/>
          </a:p>
        </p:txBody>
      </p:sp>
      <p:sp>
        <p:nvSpPr>
          <p:cNvPr id="205" name="Google Shape;205;p31"/>
          <p:cNvSpPr txBox="1"/>
          <p:nvPr>
            <p:ph idx="1" type="subTitle"/>
          </p:nvPr>
        </p:nvSpPr>
        <p:spPr>
          <a:xfrm>
            <a:off x="325150" y="1060950"/>
            <a:ext cx="75984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イチゴダイフクにイチゴダケを接続しよう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1"/>
          <p:cNvSpPr txBox="1"/>
          <p:nvPr>
            <p:ph idx="1" type="subTitle"/>
          </p:nvPr>
        </p:nvSpPr>
        <p:spPr>
          <a:xfrm>
            <a:off x="5963550" y="3933125"/>
            <a:ext cx="31218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ja" sz="2130">
                <a:solidFill>
                  <a:schemeClr val="dk1"/>
                </a:solidFill>
              </a:rPr>
              <a:t>③接続する</a:t>
            </a:r>
            <a:endParaRPr sz="21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ja" sz="2130">
                <a:solidFill>
                  <a:schemeClr val="dk1"/>
                </a:solidFill>
              </a:rPr>
              <a:t>画面にコードが出たらかんりょうです。</a:t>
            </a:r>
            <a:endParaRPr sz="2130">
              <a:solidFill>
                <a:schemeClr val="dk1"/>
              </a:solidFill>
            </a:endParaRPr>
          </a:p>
        </p:txBody>
      </p:sp>
      <p:sp>
        <p:nvSpPr>
          <p:cNvPr id="207" name="Google Shape;207;p31"/>
          <p:cNvSpPr txBox="1"/>
          <p:nvPr>
            <p:ph idx="1" type="subTitle"/>
          </p:nvPr>
        </p:nvSpPr>
        <p:spPr>
          <a:xfrm>
            <a:off x="434425" y="3933125"/>
            <a:ext cx="27420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①電池を入れる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赤いひもが下に入るように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0" l="19871" r="0" t="16029"/>
          <a:stretch/>
        </p:blipFill>
        <p:spPr>
          <a:xfrm>
            <a:off x="325150" y="1692125"/>
            <a:ext cx="2851277" cy="224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4">
            <a:alphaModFix/>
          </a:blip>
          <a:srcRect b="0" l="0" r="4580" t="0"/>
          <a:stretch/>
        </p:blipFill>
        <p:spPr>
          <a:xfrm>
            <a:off x="6098825" y="1692125"/>
            <a:ext cx="2851277" cy="224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>
            <p:ph idx="1" type="subTitle"/>
          </p:nvPr>
        </p:nvSpPr>
        <p:spPr>
          <a:xfrm>
            <a:off x="3314300" y="4075325"/>
            <a:ext cx="23712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②電源を入れる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4">
            <a:alphaModFix/>
          </a:blip>
          <a:srcRect b="19012" l="22401" r="26593" t="21143"/>
          <a:stretch/>
        </p:blipFill>
        <p:spPr>
          <a:xfrm>
            <a:off x="3397675" y="1692125"/>
            <a:ext cx="2546575" cy="224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/>
          <p:nvPr/>
        </p:nvSpPr>
        <p:spPr>
          <a:xfrm>
            <a:off x="5385225" y="2014425"/>
            <a:ext cx="496800" cy="4431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200"/>
              <a:t>まずは</a:t>
            </a:r>
            <a:endParaRPr sz="92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90825" y="2175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/>
              <a:t>クラスルームのＵＲＬをクリック</a:t>
            </a:r>
            <a:endParaRPr sz="40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946" y="3129200"/>
            <a:ext cx="902000" cy="1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ctrTitle"/>
          </p:nvPr>
        </p:nvSpPr>
        <p:spPr>
          <a:xfrm>
            <a:off x="190820" y="126825"/>
            <a:ext cx="8363700" cy="9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次は・・コードを入力しよう</a:t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5425525" y="1410100"/>
            <a:ext cx="3223200" cy="1557900"/>
          </a:xfrm>
          <a:prstGeom prst="wedgeRoundRectCallout">
            <a:avLst>
              <a:gd fmla="val -62917" name="adj1"/>
              <a:gd fmla="val 7154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100"/>
              <a:t>クロームブックのアプリを参考にイチゴダイフクにコードを入力してみましょう。</a:t>
            </a:r>
            <a:endParaRPr b="1" sz="2100"/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509" y="3263375"/>
            <a:ext cx="2168418" cy="15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25" y="1267125"/>
            <a:ext cx="4470175" cy="335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ctrTitle"/>
          </p:nvPr>
        </p:nvSpPr>
        <p:spPr>
          <a:xfrm>
            <a:off x="311700" y="284975"/>
            <a:ext cx="8520600" cy="9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900"/>
              <a:t>コードはどうやって知るの？</a:t>
            </a:r>
            <a:endParaRPr sz="4900"/>
          </a:p>
        </p:txBody>
      </p:sp>
      <p:sp>
        <p:nvSpPr>
          <p:cNvPr id="226" name="Google Shape;226;p33"/>
          <p:cNvSpPr txBox="1"/>
          <p:nvPr>
            <p:ph idx="1" type="subTitle"/>
          </p:nvPr>
        </p:nvSpPr>
        <p:spPr>
          <a:xfrm>
            <a:off x="311700" y="3819425"/>
            <a:ext cx="3562800" cy="11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クロームブックのランチャーからカトラリーアップスを起動する。</a:t>
            </a: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975" y="1398525"/>
            <a:ext cx="2121075" cy="22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/>
          <p:nvPr/>
        </p:nvSpPr>
        <p:spPr>
          <a:xfrm>
            <a:off x="4475650" y="1398525"/>
            <a:ext cx="4041300" cy="3144900"/>
          </a:xfrm>
          <a:prstGeom prst="wedgeRoundRectCallout">
            <a:avLst>
              <a:gd fmla="val -67768" name="adj1"/>
              <a:gd fmla="val 4362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700"/>
              <a:t>カトラリーアップスはブックマークしたものではなく、クロームブックにインストールされているものを起動しましょう。</a:t>
            </a:r>
            <a:endParaRPr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ctrTitle"/>
          </p:nvPr>
        </p:nvSpPr>
        <p:spPr>
          <a:xfrm>
            <a:off x="311700" y="234875"/>
            <a:ext cx="8520600" cy="9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900"/>
              <a:t>コードはどうやって知るの？</a:t>
            </a:r>
            <a:endParaRPr sz="4900"/>
          </a:p>
        </p:txBody>
      </p:sp>
      <p:sp>
        <p:nvSpPr>
          <p:cNvPr id="234" name="Google Shape;234;p34"/>
          <p:cNvSpPr txBox="1"/>
          <p:nvPr>
            <p:ph idx="1" type="subTitle"/>
          </p:nvPr>
        </p:nvSpPr>
        <p:spPr>
          <a:xfrm>
            <a:off x="936900" y="4036500"/>
            <a:ext cx="7270200" cy="792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カードを右下をクリックし裏返すと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コードが分かります。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075" y="1296275"/>
            <a:ext cx="2217369" cy="25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/>
          <p:nvPr/>
        </p:nvSpPr>
        <p:spPr>
          <a:xfrm>
            <a:off x="3657375" y="2255550"/>
            <a:ext cx="1235700" cy="90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475" y="1296275"/>
            <a:ext cx="2217369" cy="25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type="ctrTitle"/>
          </p:nvPr>
        </p:nvSpPr>
        <p:spPr>
          <a:xfrm>
            <a:off x="311700" y="449125"/>
            <a:ext cx="8520600" cy="10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コードを入力する時の注意</a:t>
            </a:r>
            <a:endParaRPr/>
          </a:p>
        </p:txBody>
      </p:sp>
      <p:sp>
        <p:nvSpPr>
          <p:cNvPr id="243" name="Google Shape;243;p35"/>
          <p:cNvSpPr txBox="1"/>
          <p:nvPr>
            <p:ph idx="1" type="subTitle"/>
          </p:nvPr>
        </p:nvSpPr>
        <p:spPr>
          <a:xfrm>
            <a:off x="311700" y="1705550"/>
            <a:ext cx="3636600" cy="1289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１０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OUT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３３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２０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WAIT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３００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4512325" y="1705550"/>
            <a:ext cx="4320000" cy="1289100"/>
          </a:xfrm>
          <a:prstGeom prst="wedgeRoundRectCallout">
            <a:avLst>
              <a:gd fmla="val -63992" name="adj1"/>
              <a:gd fmla="val -344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/>
              <a:t>コードのあいだには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/>
              <a:t>スペースを入れること</a:t>
            </a:r>
            <a:endParaRPr b="1" sz="3000"/>
          </a:p>
        </p:txBody>
      </p:sp>
      <p:sp>
        <p:nvSpPr>
          <p:cNvPr id="245" name="Google Shape;245;p35"/>
          <p:cNvSpPr txBox="1"/>
          <p:nvPr>
            <p:ph idx="1" type="subTitle"/>
          </p:nvPr>
        </p:nvSpPr>
        <p:spPr>
          <a:xfrm>
            <a:off x="311700" y="3155775"/>
            <a:ext cx="3636600" cy="1705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１０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OUT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３３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２０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WAIT</a:t>
            </a:r>
            <a:r>
              <a:rPr lang="ja">
                <a:solidFill>
                  <a:schemeClr val="lt1"/>
                </a:solidFill>
                <a:highlight>
                  <a:srgbClr val="EA9999"/>
                </a:highlight>
              </a:rPr>
              <a:t>　</a:t>
            </a:r>
            <a:r>
              <a:rPr lang="ja">
                <a:solidFill>
                  <a:schemeClr val="lt1"/>
                </a:solidFill>
              </a:rPr>
              <a:t>３００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SAVE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4664725" y="3155775"/>
            <a:ext cx="4055700" cy="1705800"/>
          </a:xfrm>
          <a:prstGeom prst="wedgeRoundRectCallout">
            <a:avLst>
              <a:gd fmla="val -78923" name="adj1"/>
              <a:gd fmla="val 2086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/>
              <a:t>コードが</a:t>
            </a:r>
            <a:r>
              <a:rPr b="1" lang="ja" sz="2200"/>
              <a:t>入力出来たら、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200"/>
              <a:t>　セーブを押し、エンター</a:t>
            </a:r>
            <a:endParaRPr b="1" sz="220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603" y="4068979"/>
            <a:ext cx="1282975" cy="72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701" y="4054051"/>
            <a:ext cx="1282966" cy="7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idx="1" type="subTitle"/>
          </p:nvPr>
        </p:nvSpPr>
        <p:spPr>
          <a:xfrm>
            <a:off x="483450" y="1444200"/>
            <a:ext cx="8349000" cy="3015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chemeClr val="lt1"/>
                </a:solidFill>
              </a:rPr>
              <a:t>イチゴダイフクの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chemeClr val="lt1"/>
                </a:solidFill>
              </a:rPr>
              <a:t>　　　・</a:t>
            </a:r>
            <a:r>
              <a:rPr lang="ja" sz="3200">
                <a:solidFill>
                  <a:schemeClr val="lt1"/>
                </a:solidFill>
              </a:rPr>
              <a:t>１０</a:t>
            </a:r>
            <a:r>
              <a:rPr lang="ja" sz="3200">
                <a:solidFill>
                  <a:schemeClr val="lt1"/>
                </a:solidFill>
              </a:rPr>
              <a:t>を押してエンター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chemeClr val="lt1"/>
                </a:solidFill>
              </a:rPr>
              <a:t>　　　を押してエンター→</a:t>
            </a:r>
            <a:r>
              <a:rPr lang="ja" sz="3300">
                <a:solidFill>
                  <a:srgbClr val="FF0000"/>
                </a:solidFill>
              </a:rPr>
              <a:t>データをクリア</a:t>
            </a:r>
            <a:endParaRPr sz="3300">
              <a:solidFill>
                <a:srgbClr val="FF0000"/>
              </a:solidFill>
            </a:endParaRPr>
          </a:p>
        </p:txBody>
      </p:sp>
      <p:sp>
        <p:nvSpPr>
          <p:cNvPr id="254" name="Google Shape;254;p36"/>
          <p:cNvSpPr txBox="1"/>
          <p:nvPr>
            <p:ph type="ctrTitle"/>
          </p:nvPr>
        </p:nvSpPr>
        <p:spPr>
          <a:xfrm>
            <a:off x="311700" y="327100"/>
            <a:ext cx="85206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はじめと終わりにやること</a:t>
            </a: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b="45138" l="12933" r="81130" t="48025"/>
          <a:stretch/>
        </p:blipFill>
        <p:spPr>
          <a:xfrm>
            <a:off x="555313" y="2107800"/>
            <a:ext cx="1074350" cy="92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 rotWithShape="1">
          <a:blip r:embed="rId3">
            <a:alphaModFix/>
          </a:blip>
          <a:srcRect b="44940" l="24832" r="68907" t="48222"/>
          <a:stretch/>
        </p:blipFill>
        <p:spPr>
          <a:xfrm>
            <a:off x="526100" y="3266050"/>
            <a:ext cx="1132800" cy="92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ctrTitle"/>
          </p:nvPr>
        </p:nvSpPr>
        <p:spPr>
          <a:xfrm>
            <a:off x="311700" y="327100"/>
            <a:ext cx="85206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これを知っておくと🉐！！</a:t>
            </a:r>
            <a:endParaRPr/>
          </a:p>
        </p:txBody>
      </p:sp>
      <p:sp>
        <p:nvSpPr>
          <p:cNvPr id="262" name="Google Shape;262;p37"/>
          <p:cNvSpPr txBox="1"/>
          <p:nvPr>
            <p:ph idx="1" type="subTitle"/>
          </p:nvPr>
        </p:nvSpPr>
        <p:spPr>
          <a:xfrm>
            <a:off x="311700" y="3669125"/>
            <a:ext cx="3228900" cy="1224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カードには「◯秒まつ」の決まったカードしかありません。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3" name="Google Shape;263;p37"/>
          <p:cNvSpPr txBox="1"/>
          <p:nvPr>
            <p:ph idx="1" type="subTitle"/>
          </p:nvPr>
        </p:nvSpPr>
        <p:spPr>
          <a:xfrm>
            <a:off x="5056300" y="3669125"/>
            <a:ext cx="3228900" cy="1224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コードを入力するときにこの数字を半分にすると・・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4" name="Google Shape;264;p37"/>
          <p:cNvPicPr preferRelativeResize="0"/>
          <p:nvPr/>
        </p:nvPicPr>
        <p:blipFill rotWithShape="1">
          <a:blip r:embed="rId3">
            <a:alphaModFix/>
          </a:blip>
          <a:srcRect b="34658" l="0" r="0" t="35180"/>
          <a:stretch/>
        </p:blipFill>
        <p:spPr>
          <a:xfrm>
            <a:off x="311700" y="2105250"/>
            <a:ext cx="3228900" cy="113659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 txBox="1"/>
          <p:nvPr>
            <p:ph idx="1" type="subTitle"/>
          </p:nvPr>
        </p:nvSpPr>
        <p:spPr>
          <a:xfrm>
            <a:off x="763650" y="1186900"/>
            <a:ext cx="2325000" cy="621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「３秒まつ」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37"/>
          <p:cNvSpPr/>
          <p:nvPr/>
        </p:nvSpPr>
        <p:spPr>
          <a:xfrm>
            <a:off x="3790975" y="2639650"/>
            <a:ext cx="1016700" cy="138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7"/>
          <p:cNvSpPr txBox="1"/>
          <p:nvPr>
            <p:ph idx="1" type="subTitle"/>
          </p:nvPr>
        </p:nvSpPr>
        <p:spPr>
          <a:xfrm>
            <a:off x="5058050" y="2639653"/>
            <a:ext cx="3228900" cy="621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２０　WAIT　９０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idx="1" type="subTitle"/>
          </p:nvPr>
        </p:nvSpPr>
        <p:spPr>
          <a:xfrm>
            <a:off x="4408850" y="1444201"/>
            <a:ext cx="4423500" cy="3015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イチゴダイフクの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　　　を押してエンター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　　　を押してエンター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</a:rPr>
              <a:t>　　　　すると・・・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 txBox="1"/>
          <p:nvPr>
            <p:ph type="ctrTitle"/>
          </p:nvPr>
        </p:nvSpPr>
        <p:spPr>
          <a:xfrm>
            <a:off x="311700" y="327100"/>
            <a:ext cx="8520600" cy="8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これを知っておくと🉐！！</a:t>
            </a:r>
            <a:endParaRPr/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00" y="1444200"/>
            <a:ext cx="3856200" cy="28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 b="44940" l="18429" r="74997" t="48222"/>
          <a:stretch/>
        </p:blipFill>
        <p:spPr>
          <a:xfrm>
            <a:off x="4271425" y="2003900"/>
            <a:ext cx="1189524" cy="92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8"/>
          <p:cNvPicPr preferRelativeResize="0"/>
          <p:nvPr/>
        </p:nvPicPr>
        <p:blipFill rotWithShape="1">
          <a:blip r:embed="rId3">
            <a:alphaModFix/>
          </a:blip>
          <a:srcRect b="44940" l="30773" r="62652" t="48222"/>
          <a:stretch/>
        </p:blipFill>
        <p:spPr>
          <a:xfrm>
            <a:off x="4271426" y="3091475"/>
            <a:ext cx="1189524" cy="92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824" y="2162125"/>
            <a:ext cx="3473802" cy="260535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9"/>
          <p:cNvSpPr txBox="1"/>
          <p:nvPr>
            <p:ph type="ctrTitle"/>
          </p:nvPr>
        </p:nvSpPr>
        <p:spPr>
          <a:xfrm>
            <a:off x="311700" y="328250"/>
            <a:ext cx="8520600" cy="14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6400"/>
              <a:t>④</a:t>
            </a:r>
            <a:r>
              <a:rPr lang="ja" sz="6400"/>
              <a:t>思い通りに動かそう</a:t>
            </a:r>
            <a:endParaRPr sz="6400"/>
          </a:p>
        </p:txBody>
      </p:sp>
      <p:sp>
        <p:nvSpPr>
          <p:cNvPr id="283" name="Google Shape;283;p39"/>
          <p:cNvSpPr txBox="1"/>
          <p:nvPr>
            <p:ph idx="1" type="subTitle"/>
          </p:nvPr>
        </p:nvSpPr>
        <p:spPr>
          <a:xfrm>
            <a:off x="178725" y="2162125"/>
            <a:ext cx="4805100" cy="22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ja" sz="3980"/>
              <a:t>先生の作ったコースどおりに</a:t>
            </a:r>
            <a:r>
              <a:rPr lang="ja" sz="3980">
                <a:solidFill>
                  <a:schemeClr val="dk1"/>
                </a:solidFill>
              </a:rPr>
              <a:t>コードによる</a:t>
            </a:r>
            <a:r>
              <a:rPr lang="ja" sz="3980"/>
              <a:t>プログラミングしてみよう。</a:t>
            </a:r>
            <a:endParaRPr sz="398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ctrTitle"/>
          </p:nvPr>
        </p:nvSpPr>
        <p:spPr>
          <a:xfrm>
            <a:off x="311703" y="73100"/>
            <a:ext cx="5879400" cy="9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本日の課題</a:t>
            </a:r>
            <a:endParaRPr/>
          </a:p>
        </p:txBody>
      </p:sp>
      <p:sp>
        <p:nvSpPr>
          <p:cNvPr id="289" name="Google Shape;289;p40"/>
          <p:cNvSpPr txBox="1"/>
          <p:nvPr>
            <p:ph idx="1" type="subTitle"/>
          </p:nvPr>
        </p:nvSpPr>
        <p:spPr>
          <a:xfrm>
            <a:off x="311700" y="1020500"/>
            <a:ext cx="8520600" cy="3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chemeClr val="dk1"/>
                </a:solidFill>
              </a:rPr>
              <a:t>①</a:t>
            </a:r>
            <a:r>
              <a:rPr lang="ja" sz="3400">
                <a:solidFill>
                  <a:schemeClr val="dk1"/>
                </a:solidFill>
              </a:rPr>
              <a:t>スタートして床の３マスで停止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chemeClr val="dk1"/>
                </a:solidFill>
              </a:rPr>
              <a:t>②</a:t>
            </a:r>
            <a:r>
              <a:rPr lang="ja" sz="3400">
                <a:solidFill>
                  <a:schemeClr val="dk1"/>
                </a:solidFill>
              </a:rPr>
              <a:t>スタートして曲がってイスの下に停止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chemeClr val="dk1"/>
                </a:solidFill>
              </a:rPr>
              <a:t>③</a:t>
            </a:r>
            <a:r>
              <a:rPr lang="ja" sz="3400">
                <a:solidFill>
                  <a:schemeClr val="dk1"/>
                </a:solidFill>
              </a:rPr>
              <a:t>スタートしてバックでイスの下に停止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chemeClr val="dk1"/>
                </a:solidFill>
              </a:rPr>
              <a:t>④</a:t>
            </a:r>
            <a:r>
              <a:rPr lang="ja" sz="3400">
                <a:solidFill>
                  <a:schemeClr val="dk1"/>
                </a:solidFill>
              </a:rPr>
              <a:t>スタートして曲がって曲がって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chemeClr val="dk1"/>
                </a:solidFill>
              </a:rPr>
              <a:t>　イスの下にとまる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chemeClr val="dk1"/>
                </a:solidFill>
              </a:rPr>
              <a:t>どこまでできるかな？</a:t>
            </a:r>
            <a:endParaRPr sz="3400">
              <a:solidFill>
                <a:schemeClr val="dk1"/>
              </a:solidFill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424" y="2942875"/>
            <a:ext cx="1093452" cy="14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0" y="91200"/>
            <a:ext cx="8520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0"/>
              <a:t>ブックマークしよう</a:t>
            </a:r>
            <a:endParaRPr sz="70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8416" l="0" r="0" t="0"/>
          <a:stretch/>
        </p:blipFill>
        <p:spPr>
          <a:xfrm>
            <a:off x="0" y="1173897"/>
            <a:ext cx="8832300" cy="389372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5"/>
          <p:cNvSpPr/>
          <p:nvPr/>
        </p:nvSpPr>
        <p:spPr>
          <a:xfrm>
            <a:off x="8384516" y="1261057"/>
            <a:ext cx="544600" cy="457925"/>
          </a:xfrm>
          <a:custGeom>
            <a:rect b="b" l="l" r="r" t="t"/>
            <a:pathLst>
              <a:path extrusionOk="0" h="18317" w="21784">
                <a:moveTo>
                  <a:pt x="13786" y="17780"/>
                </a:moveTo>
                <a:cubicBezTo>
                  <a:pt x="7435" y="17780"/>
                  <a:pt x="-3853" y="6799"/>
                  <a:pt x="1431" y="3276"/>
                </a:cubicBezTo>
                <a:cubicBezTo>
                  <a:pt x="6498" y="-103"/>
                  <a:pt x="15388" y="-1568"/>
                  <a:pt x="19695" y="2739"/>
                </a:cubicBezTo>
                <a:cubicBezTo>
                  <a:pt x="22481" y="5525"/>
                  <a:pt x="22479" y="11770"/>
                  <a:pt x="19695" y="14557"/>
                </a:cubicBezTo>
                <a:cubicBezTo>
                  <a:pt x="17600" y="16654"/>
                  <a:pt x="14289" y="16992"/>
                  <a:pt x="11637" y="1831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Google Shape;71;p15"/>
          <p:cNvSpPr/>
          <p:nvPr/>
        </p:nvSpPr>
        <p:spPr>
          <a:xfrm>
            <a:off x="6975490" y="1972129"/>
            <a:ext cx="685950" cy="540050"/>
          </a:xfrm>
          <a:custGeom>
            <a:rect b="b" l="l" r="r" t="t"/>
            <a:pathLst>
              <a:path extrusionOk="0" h="21602" w="27438">
                <a:moveTo>
                  <a:pt x="14818" y="20493"/>
                </a:moveTo>
                <a:cubicBezTo>
                  <a:pt x="10745" y="21309"/>
                  <a:pt x="4766" y="22338"/>
                  <a:pt x="2462" y="18882"/>
                </a:cubicBezTo>
                <a:cubicBezTo>
                  <a:pt x="-731" y="14094"/>
                  <a:pt x="-1270" y="3829"/>
                  <a:pt x="4074" y="1692"/>
                </a:cubicBezTo>
                <a:cubicBezTo>
                  <a:pt x="11216" y="-1164"/>
                  <a:pt x="23778" y="-614"/>
                  <a:pt x="26636" y="6527"/>
                </a:cubicBezTo>
                <a:cubicBezTo>
                  <a:pt x="28347" y="10801"/>
                  <a:pt x="27095" y="17195"/>
                  <a:pt x="23412" y="19956"/>
                </a:cubicBezTo>
                <a:cubicBezTo>
                  <a:pt x="21080" y="21704"/>
                  <a:pt x="17733" y="21568"/>
                  <a:pt x="14818" y="2156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Google Shape;72;p15"/>
          <p:cNvSpPr/>
          <p:nvPr/>
        </p:nvSpPr>
        <p:spPr>
          <a:xfrm>
            <a:off x="4313488" y="2093225"/>
            <a:ext cx="1434325" cy="398575"/>
          </a:xfrm>
          <a:custGeom>
            <a:rect b="b" l="l" r="r" t="t"/>
            <a:pathLst>
              <a:path extrusionOk="0" h="15943" w="57373">
                <a:moveTo>
                  <a:pt x="54687" y="15649"/>
                </a:moveTo>
                <a:cubicBezTo>
                  <a:pt x="45539" y="15649"/>
                  <a:pt x="36439" y="14038"/>
                  <a:pt x="27291" y="14038"/>
                </a:cubicBezTo>
                <a:cubicBezTo>
                  <a:pt x="19410" y="14038"/>
                  <a:pt x="9809" y="18424"/>
                  <a:pt x="3655" y="13501"/>
                </a:cubicBezTo>
                <a:cubicBezTo>
                  <a:pt x="869" y="11272"/>
                  <a:pt x="-433" y="6755"/>
                  <a:pt x="432" y="3294"/>
                </a:cubicBezTo>
                <a:cubicBezTo>
                  <a:pt x="1285" y="-119"/>
                  <a:pt x="7147" y="1044"/>
                  <a:pt x="10638" y="608"/>
                </a:cubicBezTo>
                <a:cubicBezTo>
                  <a:pt x="15969" y="-58"/>
                  <a:pt x="21455" y="-275"/>
                  <a:pt x="26754" y="608"/>
                </a:cubicBezTo>
                <a:cubicBezTo>
                  <a:pt x="34886" y="1963"/>
                  <a:pt x="43466" y="-317"/>
                  <a:pt x="51464" y="1683"/>
                </a:cubicBezTo>
                <a:cubicBezTo>
                  <a:pt x="55128" y="2599"/>
                  <a:pt x="57373" y="7575"/>
                  <a:pt x="57373" y="11352"/>
                </a:cubicBezTo>
                <a:cubicBezTo>
                  <a:pt x="57373" y="12751"/>
                  <a:pt x="56086" y="14575"/>
                  <a:pt x="54687" y="1457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8" y="2787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9200"/>
              <a:t>次は</a:t>
            </a:r>
            <a:endParaRPr sz="9200"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311700" y="2179450"/>
            <a:ext cx="84042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5400"/>
              <a:t>イチゴダケをクロームブックに接続しよう</a:t>
            </a:r>
            <a:endParaRPr sz="54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392276" y="569475"/>
            <a:ext cx="3247200" cy="5715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480">
                <a:solidFill>
                  <a:schemeClr val="lt1"/>
                </a:solidFill>
              </a:rPr>
              <a:t>各</a:t>
            </a:r>
            <a:r>
              <a:rPr lang="ja" sz="3480">
                <a:solidFill>
                  <a:schemeClr val="lt1"/>
                </a:solidFill>
              </a:rPr>
              <a:t>部品の名前</a:t>
            </a:r>
            <a:endParaRPr sz="3480">
              <a:solidFill>
                <a:schemeClr val="lt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13" y="2326285"/>
            <a:ext cx="1910575" cy="15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type="ctrTitle"/>
          </p:nvPr>
        </p:nvSpPr>
        <p:spPr>
          <a:xfrm>
            <a:off x="56550" y="1376325"/>
            <a:ext cx="2253300" cy="7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2880"/>
              <a:t>イチゴダケ</a:t>
            </a:r>
            <a:endParaRPr sz="2880"/>
          </a:p>
        </p:txBody>
      </p:sp>
      <p:sp>
        <p:nvSpPr>
          <p:cNvPr id="86" name="Google Shape;86;p17"/>
          <p:cNvSpPr txBox="1"/>
          <p:nvPr>
            <p:ph type="ctrTitle"/>
          </p:nvPr>
        </p:nvSpPr>
        <p:spPr>
          <a:xfrm>
            <a:off x="4345249" y="552150"/>
            <a:ext cx="4612200" cy="7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580"/>
              <a:t>シリアル通信ボード</a:t>
            </a:r>
            <a:endParaRPr sz="358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975" y="1521925"/>
            <a:ext cx="2918274" cy="29182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ctrTitle"/>
          </p:nvPr>
        </p:nvSpPr>
        <p:spPr>
          <a:xfrm>
            <a:off x="2406489" y="1376325"/>
            <a:ext cx="2669700" cy="7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080"/>
              <a:t>USBジャック</a:t>
            </a:r>
            <a:endParaRPr sz="308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618787" y="2447138"/>
            <a:ext cx="1973100" cy="14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311699" y="355125"/>
            <a:ext cx="56778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接続する時の注意</a:t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123700" y="1397150"/>
            <a:ext cx="77058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シリアル通信ボードとUSBジャックを接続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00" y="2041250"/>
            <a:ext cx="3325850" cy="249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075" y="2041250"/>
            <a:ext cx="2683049" cy="20122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496900" y="2847050"/>
            <a:ext cx="1248900" cy="86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6593875" y="1960700"/>
            <a:ext cx="2350200" cy="2350200"/>
          </a:xfrm>
          <a:prstGeom prst="wedgeRoundRectCallout">
            <a:avLst>
              <a:gd fmla="val -95142" name="adj1"/>
              <a:gd fmla="val 13428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/>
              <a:t>差し込み口の英数字が同じになるように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/>
              <a:t>差し込もう！！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/>
              <a:t>３V３＝３V３</a:t>
            </a:r>
            <a:endParaRPr sz="21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311700" y="496875"/>
            <a:ext cx="8520600" cy="8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800"/>
              <a:t>イチゴダケと通信ボードを接続しよう</a:t>
            </a:r>
            <a:endParaRPr sz="38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50" y="1579675"/>
            <a:ext cx="4011402" cy="300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5130075" y="1705550"/>
            <a:ext cx="3196200" cy="1974000"/>
          </a:xfrm>
          <a:prstGeom prst="wedgeRoundRectCallout">
            <a:avLst>
              <a:gd fmla="val -66807" name="adj1"/>
              <a:gd fmla="val 20072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イチゴダケの向きに注意してゆっくり差し込もう！！</a:t>
            </a:r>
            <a:endParaRPr sz="25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ctrTitle"/>
          </p:nvPr>
        </p:nvSpPr>
        <p:spPr>
          <a:xfrm>
            <a:off x="311700" y="268575"/>
            <a:ext cx="8520600" cy="10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600"/>
              <a:t>クロームブックに接続しよう</a:t>
            </a:r>
            <a:endParaRPr sz="45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31975"/>
            <a:ext cx="4586199" cy="343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4">
            <a:alphaModFix/>
          </a:blip>
          <a:srcRect b="31230" l="24849" r="16885" t="26063"/>
          <a:stretch/>
        </p:blipFill>
        <p:spPr>
          <a:xfrm>
            <a:off x="5224075" y="1431975"/>
            <a:ext cx="2296448" cy="12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5344950" y="2994775"/>
            <a:ext cx="3290100" cy="1665300"/>
          </a:xfrm>
          <a:prstGeom prst="wedgeRoundRectCallout">
            <a:avLst>
              <a:gd fmla="val -19795" name="adj1"/>
              <a:gd fmla="val -76612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正しく接続されるとＵＳＢジャックが赤く点灯します。</a:t>
            </a:r>
            <a:endParaRPr sz="25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ctrTitle"/>
          </p:nvPr>
        </p:nvSpPr>
        <p:spPr>
          <a:xfrm>
            <a:off x="231125" y="174600"/>
            <a:ext cx="8520600" cy="8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200"/>
              <a:t>カードを使ってプログラムしよう</a:t>
            </a:r>
            <a:endParaRPr sz="4200"/>
          </a:p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6412825" y="1190400"/>
            <a:ext cx="2419500" cy="25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ブックマークにあるソフトを開き、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カードを並べる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28774" l="0" r="0" t="0"/>
          <a:stretch/>
        </p:blipFill>
        <p:spPr>
          <a:xfrm>
            <a:off x="152400" y="1190400"/>
            <a:ext cx="6033851" cy="32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