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e31d787ff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e31d787ff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e31d787ff9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e31d787ff9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e31d787ff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e31d787ff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e31d787ff9_1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e31d787ff9_1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e31d787ff9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e31d787ff9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e39eb8b2e7_46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e39eb8b2e7_46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e399a71319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e399a71319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e39eb8b2e7_46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e39eb8b2e7_46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e39eb8b2e7_46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e39eb8b2e7_46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e39eb8b2e7_46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e39eb8b2e7_46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2225efa1d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2225efa1d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e39eb8b2e7_46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e39eb8b2e7_46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e3e7dd482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e3e7dd482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e3e7dd4824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e3e7dd4824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e399a71319_1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e399a71319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e4b5a99a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e4b5a99a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e3e7dd4824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e3e7dd4824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e3eb43c8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e3eb43c8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e3eb43c81b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e3eb43c81b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e4b5a99aa1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e4b5a99aa1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e2225efa1d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e2225efa1d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e2225efa1d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e2225efa1d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b7fe9ee01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b7fe9ee01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b7fe9ee01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b7fe9ee01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e31d787ff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e31d787ff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e31d787ff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e31d787ff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e31d787ff9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e31d787ff9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jpg"/><Relationship Id="rId4" Type="http://schemas.openxmlformats.org/officeDocument/2006/relationships/image" Target="../media/image2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2.png"/><Relationship Id="rId4" Type="http://schemas.openxmlformats.org/officeDocument/2006/relationships/image" Target="../media/image2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0.png"/><Relationship Id="rId4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8.jpg"/><Relationship Id="rId4" Type="http://schemas.openxmlformats.org/officeDocument/2006/relationships/image" Target="../media/image31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7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7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png"/><Relationship Id="rId4" Type="http://schemas.openxmlformats.org/officeDocument/2006/relationships/image" Target="../media/image10.png"/><Relationship Id="rId5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8100"/>
              <a:t>①プログラミング</a:t>
            </a:r>
            <a:endParaRPr sz="81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90825" y="2175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000"/>
              <a:t>～</a:t>
            </a:r>
            <a:r>
              <a:rPr lang="ja" sz="4000"/>
              <a:t>カムロボを動かしてみよう～</a:t>
            </a:r>
            <a:endParaRPr sz="4000"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38100" y="3093600"/>
            <a:ext cx="2494200" cy="187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ctrTitle"/>
          </p:nvPr>
        </p:nvSpPr>
        <p:spPr>
          <a:xfrm>
            <a:off x="311700" y="401400"/>
            <a:ext cx="8520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/>
              <a:t>カードのプログラムをイチゴダケに送ろう</a:t>
            </a:r>
            <a:endParaRPr sz="3400"/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46400"/>
            <a:ext cx="4419601" cy="329367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/>
          <p:nvPr/>
        </p:nvSpPr>
        <p:spPr>
          <a:xfrm>
            <a:off x="3757600" y="3257525"/>
            <a:ext cx="697500" cy="567900"/>
          </a:xfrm>
          <a:prstGeom prst="ellipse">
            <a:avLst/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22"/>
          <p:cNvSpPr/>
          <p:nvPr/>
        </p:nvSpPr>
        <p:spPr>
          <a:xfrm>
            <a:off x="5026750" y="1320375"/>
            <a:ext cx="3456900" cy="651300"/>
          </a:xfrm>
          <a:prstGeom prst="wedgeRoundRectCallout">
            <a:avLst>
              <a:gd fmla="val -74638" name="adj1"/>
              <a:gd fmla="val 237172" name="adj2"/>
              <a:gd fmla="val 0" name="adj3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000"/>
              <a:t>やってみるを押すと・・・</a:t>
            </a:r>
            <a:endParaRPr sz="2000"/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9850" y="2345625"/>
            <a:ext cx="2683800" cy="229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/>
          <p:nvPr/>
        </p:nvSpPr>
        <p:spPr>
          <a:xfrm>
            <a:off x="4826350" y="3374425"/>
            <a:ext cx="868500" cy="4509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900"/>
            <a:ext cx="5659226" cy="4838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3"/>
          <p:cNvSpPr/>
          <p:nvPr/>
        </p:nvSpPr>
        <p:spPr>
          <a:xfrm>
            <a:off x="6095525" y="368475"/>
            <a:ext cx="2722200" cy="3356700"/>
          </a:xfrm>
          <a:prstGeom prst="wedgeRoundRectCallout">
            <a:avLst>
              <a:gd fmla="val -96010" name="adj1"/>
              <a:gd fmla="val 35164" name="adj2"/>
              <a:gd fmla="val 0" name="adj3"/>
            </a:avLst>
          </a:prstGeom>
          <a:solidFill>
            <a:srgbClr val="C9DAF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/>
              <a:t>①こんな画面が出るので、一番下を選び接続ボタンを押す。</a:t>
            </a:r>
            <a:endParaRPr sz="2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/>
              <a:t>②イチゴダケをぬく</a:t>
            </a:r>
            <a:endParaRPr sz="2500"/>
          </a:p>
        </p:txBody>
      </p:sp>
      <p:sp>
        <p:nvSpPr>
          <p:cNvPr id="138" name="Google Shape;138;p23"/>
          <p:cNvSpPr/>
          <p:nvPr/>
        </p:nvSpPr>
        <p:spPr>
          <a:xfrm rot="10800000">
            <a:off x="5611400" y="3758600"/>
            <a:ext cx="1269000" cy="985200"/>
          </a:xfrm>
          <a:prstGeom prst="bentArrow">
            <a:avLst>
              <a:gd fmla="val 25000" name="adj1"/>
              <a:gd fmla="val 25000" name="adj2"/>
              <a:gd fmla="val 25000" name="adj3"/>
              <a:gd fmla="val 43750" name="adj4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/>
          <p:nvPr>
            <p:ph type="ctrTitle"/>
          </p:nvPr>
        </p:nvSpPr>
        <p:spPr>
          <a:xfrm>
            <a:off x="305800" y="147700"/>
            <a:ext cx="8520600" cy="91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100"/>
              <a:t>カムロボにイチゴダケを接続しよう</a:t>
            </a:r>
            <a:endParaRPr sz="4100"/>
          </a:p>
        </p:txBody>
      </p:sp>
      <p:pic>
        <p:nvPicPr>
          <p:cNvPr id="144" name="Google Shape;14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8949" y="1098788"/>
            <a:ext cx="3927900" cy="294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4"/>
          <p:cNvSpPr/>
          <p:nvPr/>
        </p:nvSpPr>
        <p:spPr>
          <a:xfrm>
            <a:off x="1853275" y="2343450"/>
            <a:ext cx="1222200" cy="456600"/>
          </a:xfrm>
          <a:prstGeom prst="roundRect">
            <a:avLst>
              <a:gd fmla="val 16667" name="adj"/>
            </a:avLst>
          </a:prstGeom>
          <a:noFill/>
          <a:ln cap="flat" cmpd="sng" w="1143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6" name="Google Shape;14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0331" y="1092063"/>
            <a:ext cx="3945820" cy="2959377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/>
          <p:nvPr/>
        </p:nvSpPr>
        <p:spPr>
          <a:xfrm>
            <a:off x="4096000" y="2618750"/>
            <a:ext cx="940200" cy="5775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4A86E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4"/>
          <p:cNvSpPr txBox="1"/>
          <p:nvPr>
            <p:ph type="ctrTitle"/>
          </p:nvPr>
        </p:nvSpPr>
        <p:spPr>
          <a:xfrm>
            <a:off x="2423200" y="4078725"/>
            <a:ext cx="6403200" cy="917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/>
              <a:t>差し込む時はイチゴダケの白いボタンを押しながらいれます。</a:t>
            </a:r>
            <a:endParaRPr sz="30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5"/>
          <p:cNvSpPr txBox="1"/>
          <p:nvPr>
            <p:ph type="ctrTitle"/>
          </p:nvPr>
        </p:nvSpPr>
        <p:spPr>
          <a:xfrm>
            <a:off x="202200" y="1069875"/>
            <a:ext cx="8739600" cy="2638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7300"/>
              <a:t>自分の思うように</a:t>
            </a:r>
            <a:endParaRPr sz="7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7300"/>
              <a:t>動いたら大成功！！</a:t>
            </a:r>
            <a:endParaRPr sz="73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6"/>
          <p:cNvSpPr txBox="1"/>
          <p:nvPr>
            <p:ph type="ctrTitle"/>
          </p:nvPr>
        </p:nvSpPr>
        <p:spPr>
          <a:xfrm>
            <a:off x="211500" y="160100"/>
            <a:ext cx="5717100" cy="101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こんな時は・・・</a:t>
            </a:r>
            <a:endParaRPr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22600"/>
            <a:ext cx="4912913" cy="366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6"/>
          <p:cNvSpPr/>
          <p:nvPr/>
        </p:nvSpPr>
        <p:spPr>
          <a:xfrm>
            <a:off x="5611225" y="1170200"/>
            <a:ext cx="3089400" cy="1486200"/>
          </a:xfrm>
          <a:prstGeom prst="wedgeRoundRectCallout">
            <a:avLst>
              <a:gd fmla="val -138109" name="adj1"/>
              <a:gd fmla="val 108426" name="adj2"/>
              <a:gd fmla="val 0" name="adj3"/>
            </a:avLst>
          </a:prstGeom>
          <a:solidFill>
            <a:srgbClr val="C9DAF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/>
              <a:t>やってみるを押すとこんな画面が・・・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/>
              <a:t>更新ボタンを押せばなおるよ</a:t>
            </a:r>
            <a:endParaRPr sz="2200"/>
          </a:p>
        </p:txBody>
      </p:sp>
      <p:pic>
        <p:nvPicPr>
          <p:cNvPr id="161" name="Google Shape;161;p26"/>
          <p:cNvPicPr preferRelativeResize="0"/>
          <p:nvPr/>
        </p:nvPicPr>
        <p:blipFill rotWithShape="1">
          <a:blip r:embed="rId4">
            <a:alphaModFix/>
          </a:blip>
          <a:srcRect b="61071" l="0" r="44360" t="0"/>
          <a:stretch/>
        </p:blipFill>
        <p:spPr>
          <a:xfrm>
            <a:off x="5217732" y="2808800"/>
            <a:ext cx="3647000" cy="19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6"/>
          <p:cNvSpPr/>
          <p:nvPr/>
        </p:nvSpPr>
        <p:spPr>
          <a:xfrm>
            <a:off x="5678025" y="3007025"/>
            <a:ext cx="751500" cy="6180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3824" y="2162125"/>
            <a:ext cx="3473802" cy="2605352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27"/>
          <p:cNvSpPr txBox="1"/>
          <p:nvPr>
            <p:ph type="ctrTitle"/>
          </p:nvPr>
        </p:nvSpPr>
        <p:spPr>
          <a:xfrm>
            <a:off x="311700" y="328250"/>
            <a:ext cx="8520600" cy="14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6400"/>
              <a:t>②</a:t>
            </a:r>
            <a:r>
              <a:rPr lang="ja" sz="6400"/>
              <a:t>思い通りに動かそう</a:t>
            </a:r>
            <a:endParaRPr sz="6400"/>
          </a:p>
        </p:txBody>
      </p:sp>
      <p:sp>
        <p:nvSpPr>
          <p:cNvPr id="169" name="Google Shape;169;p27"/>
          <p:cNvSpPr txBox="1"/>
          <p:nvPr>
            <p:ph idx="1" type="subTitle"/>
          </p:nvPr>
        </p:nvSpPr>
        <p:spPr>
          <a:xfrm>
            <a:off x="178725" y="2162125"/>
            <a:ext cx="4805100" cy="222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ja" sz="3980"/>
              <a:t>先生の作ったコースどおりにプログラミングしてみよう。</a:t>
            </a:r>
            <a:endParaRPr sz="398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8"/>
          <p:cNvSpPr txBox="1"/>
          <p:nvPr>
            <p:ph type="ctrTitle"/>
          </p:nvPr>
        </p:nvSpPr>
        <p:spPr>
          <a:xfrm>
            <a:off x="311705" y="247675"/>
            <a:ext cx="3569400" cy="1055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コース図</a:t>
            </a:r>
            <a:endParaRPr/>
          </a:p>
        </p:txBody>
      </p:sp>
      <p:sp>
        <p:nvSpPr>
          <p:cNvPr id="175" name="Google Shape;175;p28"/>
          <p:cNvSpPr txBox="1"/>
          <p:nvPr>
            <p:ph idx="1" type="subTitle"/>
          </p:nvPr>
        </p:nvSpPr>
        <p:spPr>
          <a:xfrm>
            <a:off x="311700" y="1302775"/>
            <a:ext cx="4260300" cy="35454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rgbClr val="000000"/>
                </a:solidFill>
              </a:rPr>
              <a:t>①</a:t>
            </a:r>
            <a:r>
              <a:rPr lang="ja" sz="2400">
                <a:solidFill>
                  <a:srgbClr val="000000"/>
                </a:solidFill>
              </a:rPr>
              <a:t>　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rgbClr val="000000"/>
                </a:solidFill>
              </a:rPr>
              <a:t>　　　　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rgbClr val="000000"/>
                </a:solidFill>
              </a:rPr>
              <a:t>　　　　</a:t>
            </a:r>
            <a:endParaRPr sz="24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rgbClr val="000000"/>
                </a:solidFill>
              </a:rPr>
              <a:t>　　　　</a:t>
            </a:r>
            <a:r>
              <a:rPr lang="ja" sz="2400">
                <a:solidFill>
                  <a:srgbClr val="000000"/>
                </a:solidFill>
              </a:rPr>
              <a:t>スタート位置</a:t>
            </a:r>
            <a:endParaRPr sz="2400">
              <a:solidFill>
                <a:srgbClr val="000000"/>
              </a:solidFill>
            </a:endParaRPr>
          </a:p>
        </p:txBody>
      </p:sp>
      <p:sp>
        <p:nvSpPr>
          <p:cNvPr id="176" name="Google Shape;176;p28"/>
          <p:cNvSpPr txBox="1"/>
          <p:nvPr/>
        </p:nvSpPr>
        <p:spPr>
          <a:xfrm>
            <a:off x="2036850" y="2325975"/>
            <a:ext cx="810000" cy="523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000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200"/>
              <a:t>イス</a:t>
            </a:r>
            <a:endParaRPr sz="2200"/>
          </a:p>
        </p:txBody>
      </p:sp>
      <p:sp>
        <p:nvSpPr>
          <p:cNvPr id="177" name="Google Shape;177;p28"/>
          <p:cNvSpPr txBox="1"/>
          <p:nvPr/>
        </p:nvSpPr>
        <p:spPr>
          <a:xfrm>
            <a:off x="1813050" y="3872375"/>
            <a:ext cx="1257600" cy="4002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赤いテープ</a:t>
            </a:r>
            <a:endParaRPr/>
          </a:p>
        </p:txBody>
      </p:sp>
      <p:sp>
        <p:nvSpPr>
          <p:cNvPr id="178" name="Google Shape;178;p28"/>
          <p:cNvSpPr/>
          <p:nvPr/>
        </p:nvSpPr>
        <p:spPr>
          <a:xfrm>
            <a:off x="2363600" y="2849175"/>
            <a:ext cx="188100" cy="10185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28"/>
          <p:cNvSpPr/>
          <p:nvPr/>
        </p:nvSpPr>
        <p:spPr>
          <a:xfrm>
            <a:off x="2538175" y="2873925"/>
            <a:ext cx="532500" cy="161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/>
          <p:nvPr/>
        </p:nvSpPr>
        <p:spPr>
          <a:xfrm>
            <a:off x="2927625" y="2189000"/>
            <a:ext cx="188100" cy="658200"/>
          </a:xfrm>
          <a:prstGeom prst="up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/>
          <p:nvPr/>
        </p:nvSpPr>
        <p:spPr>
          <a:xfrm>
            <a:off x="1947275" y="2189000"/>
            <a:ext cx="926700" cy="161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28"/>
          <p:cNvSpPr/>
          <p:nvPr/>
        </p:nvSpPr>
        <p:spPr>
          <a:xfrm>
            <a:off x="1767975" y="2258475"/>
            <a:ext cx="188100" cy="6582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28"/>
          <p:cNvSpPr/>
          <p:nvPr/>
        </p:nvSpPr>
        <p:spPr>
          <a:xfrm>
            <a:off x="1813050" y="2873925"/>
            <a:ext cx="416400" cy="1611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28"/>
          <p:cNvSpPr/>
          <p:nvPr/>
        </p:nvSpPr>
        <p:spPr>
          <a:xfrm>
            <a:off x="2189000" y="3035025"/>
            <a:ext cx="188100" cy="8328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28"/>
          <p:cNvSpPr txBox="1"/>
          <p:nvPr/>
        </p:nvSpPr>
        <p:spPr>
          <a:xfrm>
            <a:off x="5049500" y="1396675"/>
            <a:ext cx="3303600" cy="28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コース①がクリア出来たらグループでコースを変えて挑戦してみよう</a:t>
            </a:r>
            <a:endParaRPr sz="34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9"/>
          <p:cNvSpPr txBox="1"/>
          <p:nvPr>
            <p:ph type="ctrTitle"/>
          </p:nvPr>
        </p:nvSpPr>
        <p:spPr>
          <a:xfrm>
            <a:off x="311708" y="3551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③</a:t>
            </a:r>
            <a:r>
              <a:rPr lang="ja"/>
              <a:t>コードによるプログラミ　ングをしよう。</a:t>
            </a:r>
            <a:endParaRPr/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5858" y="2407725"/>
            <a:ext cx="3651593" cy="242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>
            <p:ph type="ctrTitle"/>
          </p:nvPr>
        </p:nvSpPr>
        <p:spPr>
          <a:xfrm>
            <a:off x="311700" y="261100"/>
            <a:ext cx="33546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新しい機器</a:t>
            </a:r>
            <a:endParaRPr/>
          </a:p>
        </p:txBody>
      </p:sp>
      <p:sp>
        <p:nvSpPr>
          <p:cNvPr id="197" name="Google Shape;197;p30"/>
          <p:cNvSpPr txBox="1"/>
          <p:nvPr>
            <p:ph idx="1" type="subTitle"/>
          </p:nvPr>
        </p:nvSpPr>
        <p:spPr>
          <a:xfrm>
            <a:off x="311700" y="1222600"/>
            <a:ext cx="3515700" cy="69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>
                <a:solidFill>
                  <a:schemeClr val="dk1"/>
                </a:solidFill>
              </a:rPr>
              <a:t>イチゴダイフク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98" name="Google Shape;19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920400"/>
            <a:ext cx="3856200" cy="289215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0"/>
          <p:cNvSpPr txBox="1"/>
          <p:nvPr/>
        </p:nvSpPr>
        <p:spPr>
          <a:xfrm>
            <a:off x="4834600" y="2148700"/>
            <a:ext cx="3451500" cy="21087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>
                <a:solidFill>
                  <a:schemeClr val="lt1"/>
                </a:solidFill>
              </a:rPr>
              <a:t>クロームブックのアプリでおこなっていた命令をコードとして入力しイチゴダケに送るための機器です。</a:t>
            </a:r>
            <a:endParaRPr sz="2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>
            <p:ph type="ctrTitle"/>
          </p:nvPr>
        </p:nvSpPr>
        <p:spPr>
          <a:xfrm>
            <a:off x="244554" y="140250"/>
            <a:ext cx="4563300" cy="92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まずは・・</a:t>
            </a:r>
            <a:endParaRPr/>
          </a:p>
        </p:txBody>
      </p:sp>
      <p:sp>
        <p:nvSpPr>
          <p:cNvPr id="205" name="Google Shape;205;p31"/>
          <p:cNvSpPr txBox="1"/>
          <p:nvPr>
            <p:ph idx="1" type="subTitle"/>
          </p:nvPr>
        </p:nvSpPr>
        <p:spPr>
          <a:xfrm>
            <a:off x="325150" y="1060950"/>
            <a:ext cx="7598400" cy="73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dk1"/>
                </a:solidFill>
              </a:rPr>
              <a:t>イチゴダイフクにイチゴダケを接続しよう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6" name="Google Shape;206;p31"/>
          <p:cNvSpPr txBox="1"/>
          <p:nvPr>
            <p:ph idx="1" type="subTitle"/>
          </p:nvPr>
        </p:nvSpPr>
        <p:spPr>
          <a:xfrm>
            <a:off x="5963550" y="3933125"/>
            <a:ext cx="3121800" cy="10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ja" sz="2130">
                <a:solidFill>
                  <a:schemeClr val="dk1"/>
                </a:solidFill>
              </a:rPr>
              <a:t>③接続する</a:t>
            </a:r>
            <a:endParaRPr sz="213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ja" sz="2130">
                <a:solidFill>
                  <a:schemeClr val="dk1"/>
                </a:solidFill>
              </a:rPr>
              <a:t>画面にコードが出たらかんりょうです。</a:t>
            </a:r>
            <a:endParaRPr sz="2130">
              <a:solidFill>
                <a:schemeClr val="dk1"/>
              </a:solidFill>
            </a:endParaRPr>
          </a:p>
        </p:txBody>
      </p:sp>
      <p:sp>
        <p:nvSpPr>
          <p:cNvPr id="207" name="Google Shape;207;p31"/>
          <p:cNvSpPr txBox="1"/>
          <p:nvPr>
            <p:ph idx="1" type="subTitle"/>
          </p:nvPr>
        </p:nvSpPr>
        <p:spPr>
          <a:xfrm>
            <a:off x="434425" y="3933125"/>
            <a:ext cx="2742000" cy="102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dk1"/>
                </a:solidFill>
              </a:rPr>
              <a:t>①電池を入れる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dk1"/>
                </a:solidFill>
              </a:rPr>
              <a:t>赤いひもが下に入るように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08" name="Google Shape;208;p31"/>
          <p:cNvPicPr preferRelativeResize="0"/>
          <p:nvPr/>
        </p:nvPicPr>
        <p:blipFill rotWithShape="1">
          <a:blip r:embed="rId3">
            <a:alphaModFix/>
          </a:blip>
          <a:srcRect b="0" l="19871" r="0" t="16029"/>
          <a:stretch/>
        </p:blipFill>
        <p:spPr>
          <a:xfrm>
            <a:off x="325150" y="1692125"/>
            <a:ext cx="2851277" cy="224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1"/>
          <p:cNvPicPr preferRelativeResize="0"/>
          <p:nvPr/>
        </p:nvPicPr>
        <p:blipFill rotWithShape="1">
          <a:blip r:embed="rId4">
            <a:alphaModFix/>
          </a:blip>
          <a:srcRect b="0" l="0" r="4580" t="0"/>
          <a:stretch/>
        </p:blipFill>
        <p:spPr>
          <a:xfrm>
            <a:off x="6098825" y="1692125"/>
            <a:ext cx="2851277" cy="224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1"/>
          <p:cNvSpPr txBox="1"/>
          <p:nvPr>
            <p:ph idx="1" type="subTitle"/>
          </p:nvPr>
        </p:nvSpPr>
        <p:spPr>
          <a:xfrm>
            <a:off x="3314300" y="4075325"/>
            <a:ext cx="2371200" cy="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dk1"/>
                </a:solidFill>
              </a:rPr>
              <a:t>②電源を入れる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1" name="Google Shape;211;p31"/>
          <p:cNvPicPr preferRelativeResize="0"/>
          <p:nvPr/>
        </p:nvPicPr>
        <p:blipFill rotWithShape="1">
          <a:blip r:embed="rId4">
            <a:alphaModFix/>
          </a:blip>
          <a:srcRect b="19012" l="22401" r="26593" t="21143"/>
          <a:stretch/>
        </p:blipFill>
        <p:spPr>
          <a:xfrm>
            <a:off x="3397675" y="1692125"/>
            <a:ext cx="2546575" cy="224100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1"/>
          <p:cNvSpPr/>
          <p:nvPr/>
        </p:nvSpPr>
        <p:spPr>
          <a:xfrm>
            <a:off x="5385225" y="2014425"/>
            <a:ext cx="496800" cy="443100"/>
          </a:xfrm>
          <a:prstGeom prst="flowChartAlternateProcess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200"/>
              <a:t>まずは</a:t>
            </a:r>
            <a:endParaRPr sz="9200"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190825" y="21754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000"/>
              <a:t>クラスルームのＵＲＬをクリック</a:t>
            </a:r>
            <a:endParaRPr sz="4000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0946" y="3129200"/>
            <a:ext cx="902000" cy="166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2"/>
          <p:cNvSpPr txBox="1"/>
          <p:nvPr>
            <p:ph type="ctrTitle"/>
          </p:nvPr>
        </p:nvSpPr>
        <p:spPr>
          <a:xfrm>
            <a:off x="190820" y="126825"/>
            <a:ext cx="8363700" cy="987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次は・・コードを入力しよう</a:t>
            </a:r>
            <a:endParaRPr/>
          </a:p>
        </p:txBody>
      </p:sp>
      <p:sp>
        <p:nvSpPr>
          <p:cNvPr id="218" name="Google Shape;218;p32"/>
          <p:cNvSpPr/>
          <p:nvPr/>
        </p:nvSpPr>
        <p:spPr>
          <a:xfrm>
            <a:off x="5425525" y="1410100"/>
            <a:ext cx="3223200" cy="1557900"/>
          </a:xfrm>
          <a:prstGeom prst="wedgeRoundRectCallout">
            <a:avLst>
              <a:gd fmla="val -62917" name="adj1"/>
              <a:gd fmla="val 71545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100"/>
              <a:t>クロームブックのアプリを参考にイチゴダイフクにコードを入力してみましょう。</a:t>
            </a:r>
            <a:endParaRPr b="1" sz="2100"/>
          </a:p>
        </p:txBody>
      </p:sp>
      <p:pic>
        <p:nvPicPr>
          <p:cNvPr id="219" name="Google Shape;21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3509" y="3263375"/>
            <a:ext cx="2168418" cy="155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7525" y="1267125"/>
            <a:ext cx="4470175" cy="3352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3"/>
          <p:cNvSpPr txBox="1"/>
          <p:nvPr>
            <p:ph type="ctrTitle"/>
          </p:nvPr>
        </p:nvSpPr>
        <p:spPr>
          <a:xfrm>
            <a:off x="311700" y="284975"/>
            <a:ext cx="8520600" cy="94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900"/>
              <a:t>コードはどうやって知るの？</a:t>
            </a:r>
            <a:endParaRPr sz="4900"/>
          </a:p>
        </p:txBody>
      </p:sp>
      <p:sp>
        <p:nvSpPr>
          <p:cNvPr id="226" name="Google Shape;226;p33"/>
          <p:cNvSpPr txBox="1"/>
          <p:nvPr>
            <p:ph idx="1" type="subTitle"/>
          </p:nvPr>
        </p:nvSpPr>
        <p:spPr>
          <a:xfrm>
            <a:off x="311700" y="3819425"/>
            <a:ext cx="3562800" cy="114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クロームブックのランチャーからカトラリーアップスを起動する。</a:t>
            </a:r>
            <a:endParaRPr/>
          </a:p>
        </p:txBody>
      </p:sp>
      <p:pic>
        <p:nvPicPr>
          <p:cNvPr id="227" name="Google Shape;22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6975" y="1398525"/>
            <a:ext cx="2121075" cy="2249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33"/>
          <p:cNvSpPr/>
          <p:nvPr/>
        </p:nvSpPr>
        <p:spPr>
          <a:xfrm>
            <a:off x="4475650" y="1398525"/>
            <a:ext cx="4041300" cy="3144900"/>
          </a:xfrm>
          <a:prstGeom prst="wedgeRoundRectCallout">
            <a:avLst>
              <a:gd fmla="val -67768" name="adj1"/>
              <a:gd fmla="val 43627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700"/>
              <a:t>カトラリーアップスはブックマークしたものではなく、クロームブックにインストールされているものを起動しましょう。</a:t>
            </a:r>
            <a:endParaRPr sz="2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4"/>
          <p:cNvSpPr txBox="1"/>
          <p:nvPr>
            <p:ph type="ctrTitle"/>
          </p:nvPr>
        </p:nvSpPr>
        <p:spPr>
          <a:xfrm>
            <a:off x="311700" y="234875"/>
            <a:ext cx="8520600" cy="909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900"/>
              <a:t>コードはどうやって知るの？</a:t>
            </a:r>
            <a:endParaRPr sz="4900"/>
          </a:p>
        </p:txBody>
      </p:sp>
      <p:sp>
        <p:nvSpPr>
          <p:cNvPr id="234" name="Google Shape;234;p34"/>
          <p:cNvSpPr txBox="1"/>
          <p:nvPr>
            <p:ph idx="1" type="subTitle"/>
          </p:nvPr>
        </p:nvSpPr>
        <p:spPr>
          <a:xfrm>
            <a:off x="936900" y="4036500"/>
            <a:ext cx="7270200" cy="7926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カードを右下をクリックし裏返すと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コードが分かります。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35" name="Google Shape;23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4075" y="1296275"/>
            <a:ext cx="2217369" cy="258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34"/>
          <p:cNvSpPr/>
          <p:nvPr/>
        </p:nvSpPr>
        <p:spPr>
          <a:xfrm>
            <a:off x="3657375" y="2255550"/>
            <a:ext cx="1235700" cy="909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5475" y="1296275"/>
            <a:ext cx="2217369" cy="2587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5"/>
          <p:cNvSpPr txBox="1"/>
          <p:nvPr>
            <p:ph type="ctrTitle"/>
          </p:nvPr>
        </p:nvSpPr>
        <p:spPr>
          <a:xfrm>
            <a:off x="311700" y="449125"/>
            <a:ext cx="8520600" cy="1095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コードを入力する時の注意</a:t>
            </a:r>
            <a:endParaRPr/>
          </a:p>
        </p:txBody>
      </p:sp>
      <p:sp>
        <p:nvSpPr>
          <p:cNvPr id="243" name="Google Shape;243;p35"/>
          <p:cNvSpPr txBox="1"/>
          <p:nvPr>
            <p:ph idx="1" type="subTitle"/>
          </p:nvPr>
        </p:nvSpPr>
        <p:spPr>
          <a:xfrm>
            <a:off x="311700" y="1705550"/>
            <a:ext cx="3636600" cy="12891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１０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OUT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３３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２０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WAIT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３００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4" name="Google Shape;244;p35"/>
          <p:cNvSpPr/>
          <p:nvPr/>
        </p:nvSpPr>
        <p:spPr>
          <a:xfrm>
            <a:off x="4512325" y="1705550"/>
            <a:ext cx="4320000" cy="1289100"/>
          </a:xfrm>
          <a:prstGeom prst="wedgeRoundRectCallout">
            <a:avLst>
              <a:gd fmla="val -63992" name="adj1"/>
              <a:gd fmla="val -3448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3000"/>
              <a:t>コードのあいだには</a:t>
            </a:r>
            <a:endParaRPr b="1" sz="3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3000"/>
              <a:t>スペースを入れること</a:t>
            </a:r>
            <a:endParaRPr b="1" sz="3000"/>
          </a:p>
        </p:txBody>
      </p:sp>
      <p:sp>
        <p:nvSpPr>
          <p:cNvPr id="245" name="Google Shape;245;p35"/>
          <p:cNvSpPr txBox="1"/>
          <p:nvPr>
            <p:ph idx="1" type="subTitle"/>
          </p:nvPr>
        </p:nvSpPr>
        <p:spPr>
          <a:xfrm>
            <a:off x="311700" y="3155775"/>
            <a:ext cx="3636600" cy="17058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１０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OUT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３３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２０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WAIT</a:t>
            </a:r>
            <a:r>
              <a:rPr lang="ja">
                <a:solidFill>
                  <a:schemeClr val="lt1"/>
                </a:solidFill>
                <a:highlight>
                  <a:srgbClr val="EA9999"/>
                </a:highlight>
              </a:rPr>
              <a:t>　</a:t>
            </a:r>
            <a:r>
              <a:rPr lang="ja">
                <a:solidFill>
                  <a:schemeClr val="lt1"/>
                </a:solidFill>
              </a:rPr>
              <a:t>３００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SAVE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6" name="Google Shape;246;p35"/>
          <p:cNvSpPr/>
          <p:nvPr/>
        </p:nvSpPr>
        <p:spPr>
          <a:xfrm>
            <a:off x="4664725" y="3155775"/>
            <a:ext cx="4055700" cy="1705800"/>
          </a:xfrm>
          <a:prstGeom prst="wedgeRoundRectCallout">
            <a:avLst>
              <a:gd fmla="val -78923" name="adj1"/>
              <a:gd fmla="val 2086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/>
              <a:t>コードが</a:t>
            </a:r>
            <a:r>
              <a:rPr b="1" lang="ja" sz="2200"/>
              <a:t>入力出来たら、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200"/>
              <a:t>　セーブを押し、エンター</a:t>
            </a:r>
            <a:endParaRPr b="1" sz="2200"/>
          </a:p>
        </p:txBody>
      </p:sp>
      <p:pic>
        <p:nvPicPr>
          <p:cNvPr id="247" name="Google Shape;24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9603" y="4068979"/>
            <a:ext cx="1282975" cy="722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701" y="4054051"/>
            <a:ext cx="1282966" cy="7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/>
          <p:nvPr>
            <p:ph idx="1" type="subTitle"/>
          </p:nvPr>
        </p:nvSpPr>
        <p:spPr>
          <a:xfrm>
            <a:off x="483450" y="1444200"/>
            <a:ext cx="8349000" cy="30156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200">
                <a:solidFill>
                  <a:schemeClr val="lt1"/>
                </a:solidFill>
              </a:rPr>
              <a:t>イチゴダイフクの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200">
                <a:solidFill>
                  <a:schemeClr val="lt1"/>
                </a:solidFill>
              </a:rPr>
              <a:t>　　　・</a:t>
            </a:r>
            <a:r>
              <a:rPr lang="ja" sz="3200">
                <a:solidFill>
                  <a:schemeClr val="lt1"/>
                </a:solidFill>
              </a:rPr>
              <a:t>１０</a:t>
            </a:r>
            <a:r>
              <a:rPr lang="ja" sz="3200">
                <a:solidFill>
                  <a:schemeClr val="lt1"/>
                </a:solidFill>
              </a:rPr>
              <a:t>を押してエンター</a:t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200">
                <a:solidFill>
                  <a:schemeClr val="lt1"/>
                </a:solidFill>
              </a:rPr>
              <a:t>　　　を押してエンター→</a:t>
            </a:r>
            <a:r>
              <a:rPr lang="ja" sz="3300">
                <a:solidFill>
                  <a:srgbClr val="FF0000"/>
                </a:solidFill>
              </a:rPr>
              <a:t>データをクリア</a:t>
            </a:r>
            <a:endParaRPr sz="3300">
              <a:solidFill>
                <a:srgbClr val="FF0000"/>
              </a:solidFill>
            </a:endParaRPr>
          </a:p>
        </p:txBody>
      </p:sp>
      <p:sp>
        <p:nvSpPr>
          <p:cNvPr id="254" name="Google Shape;254;p36"/>
          <p:cNvSpPr txBox="1"/>
          <p:nvPr>
            <p:ph type="ctrTitle"/>
          </p:nvPr>
        </p:nvSpPr>
        <p:spPr>
          <a:xfrm>
            <a:off x="311700" y="327100"/>
            <a:ext cx="8520600" cy="8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はじめと終わりにやること</a:t>
            </a:r>
            <a:endParaRPr/>
          </a:p>
        </p:txBody>
      </p:sp>
      <p:pic>
        <p:nvPicPr>
          <p:cNvPr id="255" name="Google Shape;255;p36"/>
          <p:cNvPicPr preferRelativeResize="0"/>
          <p:nvPr/>
        </p:nvPicPr>
        <p:blipFill rotWithShape="1">
          <a:blip r:embed="rId3">
            <a:alphaModFix/>
          </a:blip>
          <a:srcRect b="45138" l="12933" r="81130" t="48025"/>
          <a:stretch/>
        </p:blipFill>
        <p:spPr>
          <a:xfrm>
            <a:off x="555313" y="2107800"/>
            <a:ext cx="1074350" cy="92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6"/>
          <p:cNvPicPr preferRelativeResize="0"/>
          <p:nvPr/>
        </p:nvPicPr>
        <p:blipFill rotWithShape="1">
          <a:blip r:embed="rId3">
            <a:alphaModFix/>
          </a:blip>
          <a:srcRect b="44940" l="24832" r="68907" t="48222"/>
          <a:stretch/>
        </p:blipFill>
        <p:spPr>
          <a:xfrm>
            <a:off x="526100" y="3266050"/>
            <a:ext cx="1132800" cy="92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7"/>
          <p:cNvSpPr txBox="1"/>
          <p:nvPr>
            <p:ph type="ctrTitle"/>
          </p:nvPr>
        </p:nvSpPr>
        <p:spPr>
          <a:xfrm>
            <a:off x="311700" y="327100"/>
            <a:ext cx="8520600" cy="8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これを知っておくと🉐！！</a:t>
            </a:r>
            <a:endParaRPr/>
          </a:p>
        </p:txBody>
      </p:sp>
      <p:sp>
        <p:nvSpPr>
          <p:cNvPr id="262" name="Google Shape;262;p37"/>
          <p:cNvSpPr txBox="1"/>
          <p:nvPr>
            <p:ph idx="1" type="subTitle"/>
          </p:nvPr>
        </p:nvSpPr>
        <p:spPr>
          <a:xfrm>
            <a:off x="311700" y="3669125"/>
            <a:ext cx="3228900" cy="12249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カードには「◯秒まつ」の決まったカードしかありません。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3" name="Google Shape;263;p37"/>
          <p:cNvSpPr txBox="1"/>
          <p:nvPr>
            <p:ph idx="1" type="subTitle"/>
          </p:nvPr>
        </p:nvSpPr>
        <p:spPr>
          <a:xfrm>
            <a:off x="5056300" y="3669125"/>
            <a:ext cx="3228900" cy="12249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コードを入力するときにこの数字を半分にすると・・</a:t>
            </a:r>
            <a:endParaRPr>
              <a:solidFill>
                <a:schemeClr val="lt1"/>
              </a:solidFill>
            </a:endParaRPr>
          </a:p>
        </p:txBody>
      </p:sp>
      <p:pic>
        <p:nvPicPr>
          <p:cNvPr id="264" name="Google Shape;264;p37"/>
          <p:cNvPicPr preferRelativeResize="0"/>
          <p:nvPr/>
        </p:nvPicPr>
        <p:blipFill rotWithShape="1">
          <a:blip r:embed="rId3">
            <a:alphaModFix/>
          </a:blip>
          <a:srcRect b="34658" l="0" r="0" t="35180"/>
          <a:stretch/>
        </p:blipFill>
        <p:spPr>
          <a:xfrm>
            <a:off x="311700" y="2105250"/>
            <a:ext cx="3228900" cy="1136598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7"/>
          <p:cNvSpPr txBox="1"/>
          <p:nvPr>
            <p:ph idx="1" type="subTitle"/>
          </p:nvPr>
        </p:nvSpPr>
        <p:spPr>
          <a:xfrm>
            <a:off x="763650" y="1186900"/>
            <a:ext cx="2325000" cy="6216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「３秒まつ」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66" name="Google Shape;266;p37"/>
          <p:cNvSpPr/>
          <p:nvPr/>
        </p:nvSpPr>
        <p:spPr>
          <a:xfrm>
            <a:off x="3790975" y="2639650"/>
            <a:ext cx="1016700" cy="13860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37"/>
          <p:cNvSpPr txBox="1"/>
          <p:nvPr>
            <p:ph idx="1" type="subTitle"/>
          </p:nvPr>
        </p:nvSpPr>
        <p:spPr>
          <a:xfrm>
            <a:off x="5058050" y="2639653"/>
            <a:ext cx="3228900" cy="6216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２０　WAIT　９０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8"/>
          <p:cNvSpPr txBox="1"/>
          <p:nvPr>
            <p:ph idx="1" type="subTitle"/>
          </p:nvPr>
        </p:nvSpPr>
        <p:spPr>
          <a:xfrm>
            <a:off x="4408850" y="1444201"/>
            <a:ext cx="4423500" cy="3015600"/>
          </a:xfrm>
          <a:prstGeom prst="rect">
            <a:avLst/>
          </a:prstGeom>
          <a:solidFill>
            <a:schemeClr val="dk1"/>
          </a:solidFill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イチゴダイフクの</a:t>
            </a:r>
            <a:endParaRPr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　　　を押してエンター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　　　を押してエンター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chemeClr val="lt1"/>
                </a:solidFill>
              </a:rPr>
              <a:t>　　　　すると・・・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3" name="Google Shape;273;p38"/>
          <p:cNvSpPr txBox="1"/>
          <p:nvPr>
            <p:ph type="ctrTitle"/>
          </p:nvPr>
        </p:nvSpPr>
        <p:spPr>
          <a:xfrm>
            <a:off x="311700" y="327100"/>
            <a:ext cx="8520600" cy="859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これを知っておくと🉐！！</a:t>
            </a:r>
            <a:endParaRPr/>
          </a:p>
        </p:txBody>
      </p:sp>
      <p:pic>
        <p:nvPicPr>
          <p:cNvPr id="274" name="Google Shape;27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700" y="1444200"/>
            <a:ext cx="3856200" cy="289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8"/>
          <p:cNvPicPr preferRelativeResize="0"/>
          <p:nvPr/>
        </p:nvPicPr>
        <p:blipFill rotWithShape="1">
          <a:blip r:embed="rId3">
            <a:alphaModFix/>
          </a:blip>
          <a:srcRect b="44940" l="18429" r="74997" t="48222"/>
          <a:stretch/>
        </p:blipFill>
        <p:spPr>
          <a:xfrm>
            <a:off x="4271425" y="2003900"/>
            <a:ext cx="1189524" cy="927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8"/>
          <p:cNvPicPr preferRelativeResize="0"/>
          <p:nvPr/>
        </p:nvPicPr>
        <p:blipFill rotWithShape="1">
          <a:blip r:embed="rId3">
            <a:alphaModFix/>
          </a:blip>
          <a:srcRect b="44940" l="30773" r="62652" t="48222"/>
          <a:stretch/>
        </p:blipFill>
        <p:spPr>
          <a:xfrm>
            <a:off x="4271426" y="3091475"/>
            <a:ext cx="1189524" cy="927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3824" y="2162125"/>
            <a:ext cx="3473802" cy="2605352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9"/>
          <p:cNvSpPr txBox="1"/>
          <p:nvPr>
            <p:ph type="ctrTitle"/>
          </p:nvPr>
        </p:nvSpPr>
        <p:spPr>
          <a:xfrm>
            <a:off x="311700" y="328250"/>
            <a:ext cx="8520600" cy="141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6400"/>
              <a:t>④</a:t>
            </a:r>
            <a:r>
              <a:rPr lang="ja" sz="6400"/>
              <a:t>思い通りに動かそう</a:t>
            </a:r>
            <a:endParaRPr sz="6400"/>
          </a:p>
        </p:txBody>
      </p:sp>
      <p:sp>
        <p:nvSpPr>
          <p:cNvPr id="283" name="Google Shape;283;p39"/>
          <p:cNvSpPr txBox="1"/>
          <p:nvPr>
            <p:ph idx="1" type="subTitle"/>
          </p:nvPr>
        </p:nvSpPr>
        <p:spPr>
          <a:xfrm>
            <a:off x="178725" y="2162125"/>
            <a:ext cx="4805100" cy="222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ja" sz="3980"/>
              <a:t>先生の作ったコースどおりに</a:t>
            </a:r>
            <a:r>
              <a:rPr lang="ja" sz="3980">
                <a:solidFill>
                  <a:schemeClr val="dk1"/>
                </a:solidFill>
              </a:rPr>
              <a:t>コードによる</a:t>
            </a:r>
            <a:r>
              <a:rPr lang="ja" sz="3980"/>
              <a:t>プログラミングしてみよう。</a:t>
            </a:r>
            <a:endParaRPr sz="398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/>
          <p:nvPr>
            <p:ph type="ctrTitle"/>
          </p:nvPr>
        </p:nvSpPr>
        <p:spPr>
          <a:xfrm>
            <a:off x="311703" y="73100"/>
            <a:ext cx="5879400" cy="94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本日の課題</a:t>
            </a:r>
            <a:endParaRPr/>
          </a:p>
        </p:txBody>
      </p:sp>
      <p:sp>
        <p:nvSpPr>
          <p:cNvPr id="289" name="Google Shape;289;p40"/>
          <p:cNvSpPr txBox="1"/>
          <p:nvPr>
            <p:ph idx="1" type="subTitle"/>
          </p:nvPr>
        </p:nvSpPr>
        <p:spPr>
          <a:xfrm>
            <a:off x="311700" y="1020500"/>
            <a:ext cx="8520600" cy="37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①</a:t>
            </a:r>
            <a:r>
              <a:rPr lang="ja" sz="3400">
                <a:solidFill>
                  <a:schemeClr val="dk1"/>
                </a:solidFill>
              </a:rPr>
              <a:t>スタートして床の３マスで停止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②</a:t>
            </a:r>
            <a:r>
              <a:rPr lang="ja" sz="3400">
                <a:solidFill>
                  <a:schemeClr val="dk1"/>
                </a:solidFill>
              </a:rPr>
              <a:t>スタートして曲がってイスの下に停止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③</a:t>
            </a:r>
            <a:r>
              <a:rPr lang="ja" sz="3400">
                <a:solidFill>
                  <a:schemeClr val="dk1"/>
                </a:solidFill>
              </a:rPr>
              <a:t>スタートしてバックでイスの下に停止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④</a:t>
            </a:r>
            <a:r>
              <a:rPr lang="ja" sz="3400">
                <a:solidFill>
                  <a:schemeClr val="dk1"/>
                </a:solidFill>
              </a:rPr>
              <a:t>スタートして曲がって曲がって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　イスの下にとまる</a:t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400">
                <a:solidFill>
                  <a:schemeClr val="dk1"/>
                </a:solidFill>
              </a:rPr>
              <a:t>どこまでできるかな？</a:t>
            </a:r>
            <a:endParaRPr sz="3400">
              <a:solidFill>
                <a:schemeClr val="dk1"/>
              </a:solidFill>
            </a:endParaRPr>
          </a:p>
        </p:txBody>
      </p:sp>
      <p:pic>
        <p:nvPicPr>
          <p:cNvPr id="290" name="Google Shape;2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14424" y="2942875"/>
            <a:ext cx="1093452" cy="14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311700" y="91200"/>
            <a:ext cx="8520600" cy="132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7000"/>
              <a:t>ブックマークしよう</a:t>
            </a:r>
            <a:endParaRPr sz="7000"/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3">
            <a:alphaModFix/>
          </a:blip>
          <a:srcRect b="8416" l="0" r="0" t="0"/>
          <a:stretch/>
        </p:blipFill>
        <p:spPr>
          <a:xfrm>
            <a:off x="0" y="1173897"/>
            <a:ext cx="8832300" cy="3893727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0" name="Google Shape;70;p15"/>
          <p:cNvSpPr/>
          <p:nvPr/>
        </p:nvSpPr>
        <p:spPr>
          <a:xfrm>
            <a:off x="8384516" y="1261057"/>
            <a:ext cx="544600" cy="457925"/>
          </a:xfrm>
          <a:custGeom>
            <a:rect b="b" l="l" r="r" t="t"/>
            <a:pathLst>
              <a:path extrusionOk="0" h="18317" w="21784">
                <a:moveTo>
                  <a:pt x="13786" y="17780"/>
                </a:moveTo>
                <a:cubicBezTo>
                  <a:pt x="7435" y="17780"/>
                  <a:pt x="-3853" y="6799"/>
                  <a:pt x="1431" y="3276"/>
                </a:cubicBezTo>
                <a:cubicBezTo>
                  <a:pt x="6498" y="-103"/>
                  <a:pt x="15388" y="-1568"/>
                  <a:pt x="19695" y="2739"/>
                </a:cubicBezTo>
                <a:cubicBezTo>
                  <a:pt x="22481" y="5525"/>
                  <a:pt x="22479" y="11770"/>
                  <a:pt x="19695" y="14557"/>
                </a:cubicBezTo>
                <a:cubicBezTo>
                  <a:pt x="17600" y="16654"/>
                  <a:pt x="14289" y="16992"/>
                  <a:pt x="11637" y="18317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Google Shape;71;p15"/>
          <p:cNvSpPr/>
          <p:nvPr/>
        </p:nvSpPr>
        <p:spPr>
          <a:xfrm>
            <a:off x="6975490" y="1972129"/>
            <a:ext cx="685950" cy="540050"/>
          </a:xfrm>
          <a:custGeom>
            <a:rect b="b" l="l" r="r" t="t"/>
            <a:pathLst>
              <a:path extrusionOk="0" h="21602" w="27438">
                <a:moveTo>
                  <a:pt x="14818" y="20493"/>
                </a:moveTo>
                <a:cubicBezTo>
                  <a:pt x="10745" y="21309"/>
                  <a:pt x="4766" y="22338"/>
                  <a:pt x="2462" y="18882"/>
                </a:cubicBezTo>
                <a:cubicBezTo>
                  <a:pt x="-731" y="14094"/>
                  <a:pt x="-1270" y="3829"/>
                  <a:pt x="4074" y="1692"/>
                </a:cubicBezTo>
                <a:cubicBezTo>
                  <a:pt x="11216" y="-1164"/>
                  <a:pt x="23778" y="-614"/>
                  <a:pt x="26636" y="6527"/>
                </a:cubicBezTo>
                <a:cubicBezTo>
                  <a:pt x="28347" y="10801"/>
                  <a:pt x="27095" y="17195"/>
                  <a:pt x="23412" y="19956"/>
                </a:cubicBezTo>
                <a:cubicBezTo>
                  <a:pt x="21080" y="21704"/>
                  <a:pt x="17733" y="21568"/>
                  <a:pt x="14818" y="21568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2" name="Google Shape;72;p15"/>
          <p:cNvSpPr/>
          <p:nvPr/>
        </p:nvSpPr>
        <p:spPr>
          <a:xfrm>
            <a:off x="4313488" y="2093225"/>
            <a:ext cx="1434325" cy="398575"/>
          </a:xfrm>
          <a:custGeom>
            <a:rect b="b" l="l" r="r" t="t"/>
            <a:pathLst>
              <a:path extrusionOk="0" h="15943" w="57373">
                <a:moveTo>
                  <a:pt x="54687" y="15649"/>
                </a:moveTo>
                <a:cubicBezTo>
                  <a:pt x="45539" y="15649"/>
                  <a:pt x="36439" y="14038"/>
                  <a:pt x="27291" y="14038"/>
                </a:cubicBezTo>
                <a:cubicBezTo>
                  <a:pt x="19410" y="14038"/>
                  <a:pt x="9809" y="18424"/>
                  <a:pt x="3655" y="13501"/>
                </a:cubicBezTo>
                <a:cubicBezTo>
                  <a:pt x="869" y="11272"/>
                  <a:pt x="-433" y="6755"/>
                  <a:pt x="432" y="3294"/>
                </a:cubicBezTo>
                <a:cubicBezTo>
                  <a:pt x="1285" y="-119"/>
                  <a:pt x="7147" y="1044"/>
                  <a:pt x="10638" y="608"/>
                </a:cubicBezTo>
                <a:cubicBezTo>
                  <a:pt x="15969" y="-58"/>
                  <a:pt x="21455" y="-275"/>
                  <a:pt x="26754" y="608"/>
                </a:cubicBezTo>
                <a:cubicBezTo>
                  <a:pt x="34886" y="1963"/>
                  <a:pt x="43466" y="-317"/>
                  <a:pt x="51464" y="1683"/>
                </a:cubicBezTo>
                <a:cubicBezTo>
                  <a:pt x="55128" y="2599"/>
                  <a:pt x="57373" y="7575"/>
                  <a:pt x="57373" y="11352"/>
                </a:cubicBezTo>
                <a:cubicBezTo>
                  <a:pt x="57373" y="12751"/>
                  <a:pt x="56086" y="14575"/>
                  <a:pt x="54687" y="14575"/>
                </a:cubicBezTo>
              </a:path>
            </a:pathLst>
          </a:cu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ctrTitle"/>
          </p:nvPr>
        </p:nvSpPr>
        <p:spPr>
          <a:xfrm>
            <a:off x="311708" y="278725"/>
            <a:ext cx="85206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200"/>
              <a:t>次は</a:t>
            </a:r>
            <a:endParaRPr sz="9200"/>
          </a:p>
        </p:txBody>
      </p:sp>
      <p:sp>
        <p:nvSpPr>
          <p:cNvPr id="78" name="Google Shape;78;p16"/>
          <p:cNvSpPr txBox="1"/>
          <p:nvPr>
            <p:ph idx="1" type="subTitle"/>
          </p:nvPr>
        </p:nvSpPr>
        <p:spPr>
          <a:xfrm>
            <a:off x="311700" y="2179450"/>
            <a:ext cx="8404200" cy="182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5400"/>
              <a:t>イチゴダケをクロームブックに接続しよう</a:t>
            </a:r>
            <a:endParaRPr sz="54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ctrTitle"/>
          </p:nvPr>
        </p:nvSpPr>
        <p:spPr>
          <a:xfrm>
            <a:off x="392276" y="569475"/>
            <a:ext cx="3247200" cy="571500"/>
          </a:xfrm>
          <a:prstGeom prst="rect">
            <a:avLst/>
          </a:prstGeom>
          <a:solidFill>
            <a:schemeClr val="dk1"/>
          </a:solidFill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480">
                <a:solidFill>
                  <a:schemeClr val="lt1"/>
                </a:solidFill>
              </a:rPr>
              <a:t>各</a:t>
            </a:r>
            <a:r>
              <a:rPr lang="ja" sz="3480">
                <a:solidFill>
                  <a:schemeClr val="lt1"/>
                </a:solidFill>
              </a:rPr>
              <a:t>部品の名前</a:t>
            </a:r>
            <a:endParaRPr sz="3480">
              <a:solidFill>
                <a:schemeClr val="lt1"/>
              </a:solidFill>
            </a:endParaRPr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113" y="2326285"/>
            <a:ext cx="1910575" cy="15921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>
            <p:ph type="ctrTitle"/>
          </p:nvPr>
        </p:nvSpPr>
        <p:spPr>
          <a:xfrm>
            <a:off x="56550" y="1376325"/>
            <a:ext cx="2253300" cy="7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2880"/>
              <a:t>イチゴダケ</a:t>
            </a:r>
            <a:endParaRPr sz="2880"/>
          </a:p>
        </p:txBody>
      </p:sp>
      <p:sp>
        <p:nvSpPr>
          <p:cNvPr id="86" name="Google Shape;86;p17"/>
          <p:cNvSpPr txBox="1"/>
          <p:nvPr>
            <p:ph type="ctrTitle"/>
          </p:nvPr>
        </p:nvSpPr>
        <p:spPr>
          <a:xfrm>
            <a:off x="4345249" y="552150"/>
            <a:ext cx="4612200" cy="7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580"/>
              <a:t>シリアル通信ボード</a:t>
            </a:r>
            <a:endParaRPr sz="3580"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33975" y="1521925"/>
            <a:ext cx="2918274" cy="291827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type="ctrTitle"/>
          </p:nvPr>
        </p:nvSpPr>
        <p:spPr>
          <a:xfrm>
            <a:off x="2406489" y="1376325"/>
            <a:ext cx="2669700" cy="71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3080"/>
              <a:t>USBジャック</a:t>
            </a:r>
            <a:endParaRPr sz="3080"/>
          </a:p>
        </p:txBody>
      </p:sp>
      <p:pic>
        <p:nvPicPr>
          <p:cNvPr id="89" name="Google Shape;8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2618787" y="2447138"/>
            <a:ext cx="1973100" cy="147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type="ctrTitle"/>
          </p:nvPr>
        </p:nvSpPr>
        <p:spPr>
          <a:xfrm>
            <a:off x="311699" y="355125"/>
            <a:ext cx="5677800" cy="86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接続する時の注意</a:t>
            </a:r>
            <a:endParaRPr/>
          </a:p>
        </p:txBody>
      </p:sp>
      <p:sp>
        <p:nvSpPr>
          <p:cNvPr id="95" name="Google Shape;95;p18"/>
          <p:cNvSpPr txBox="1"/>
          <p:nvPr>
            <p:ph idx="1" type="subTitle"/>
          </p:nvPr>
        </p:nvSpPr>
        <p:spPr>
          <a:xfrm>
            <a:off x="123700" y="1397150"/>
            <a:ext cx="7705800" cy="6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シリアル通信ボードとUSBジャックを接続</a:t>
            </a:r>
            <a:endParaRPr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700" y="2041250"/>
            <a:ext cx="3325850" cy="249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5075" y="2041250"/>
            <a:ext cx="2683049" cy="201229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/>
          <p:nvPr/>
        </p:nvSpPr>
        <p:spPr>
          <a:xfrm>
            <a:off x="496900" y="2847050"/>
            <a:ext cx="1248900" cy="8670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rgbClr val="00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FF"/>
              </a:solidFill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6593875" y="1960700"/>
            <a:ext cx="2350200" cy="2350200"/>
          </a:xfrm>
          <a:prstGeom prst="wedgeRoundRectCallout">
            <a:avLst>
              <a:gd fmla="val -95142" name="adj1"/>
              <a:gd fmla="val 13428" name="adj2"/>
              <a:gd fmla="val 0" name="adj3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差し込み口の英数字が同じになるように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差し込もう！！</a:t>
            </a:r>
            <a:endParaRPr sz="2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100"/>
              <a:t>３V３＝３V３</a:t>
            </a:r>
            <a:endParaRPr sz="21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ctrTitle"/>
          </p:nvPr>
        </p:nvSpPr>
        <p:spPr>
          <a:xfrm>
            <a:off x="311700" y="496875"/>
            <a:ext cx="8520600" cy="86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3800"/>
              <a:t>イチゴダケと通信ボードを接続しよう</a:t>
            </a:r>
            <a:endParaRPr sz="3800"/>
          </a:p>
        </p:txBody>
      </p:sp>
      <p:pic>
        <p:nvPicPr>
          <p:cNvPr id="105" name="Google Shape;10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450" y="1579675"/>
            <a:ext cx="4011402" cy="300855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9"/>
          <p:cNvSpPr/>
          <p:nvPr/>
        </p:nvSpPr>
        <p:spPr>
          <a:xfrm>
            <a:off x="5130075" y="1705550"/>
            <a:ext cx="3196200" cy="1974000"/>
          </a:xfrm>
          <a:prstGeom prst="wedgeRoundRectCallout">
            <a:avLst>
              <a:gd fmla="val -66807" name="adj1"/>
              <a:gd fmla="val 20072" name="adj2"/>
              <a:gd fmla="val 0" name="adj3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/>
              <a:t>イチゴダケの向きに注意してゆっくり差し込もう！！</a:t>
            </a:r>
            <a:endParaRPr sz="25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ctrTitle"/>
          </p:nvPr>
        </p:nvSpPr>
        <p:spPr>
          <a:xfrm>
            <a:off x="311700" y="268575"/>
            <a:ext cx="8520600" cy="1011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600"/>
              <a:t>クロームブックに接続しよう</a:t>
            </a:r>
            <a:endParaRPr sz="4500"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431975"/>
            <a:ext cx="4586199" cy="343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0"/>
          <p:cNvPicPr preferRelativeResize="0"/>
          <p:nvPr/>
        </p:nvPicPr>
        <p:blipFill rotWithShape="1">
          <a:blip r:embed="rId4">
            <a:alphaModFix/>
          </a:blip>
          <a:srcRect b="31230" l="24849" r="16885" t="26063"/>
          <a:stretch/>
        </p:blipFill>
        <p:spPr>
          <a:xfrm>
            <a:off x="5224075" y="1431975"/>
            <a:ext cx="2296448" cy="12623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0"/>
          <p:cNvSpPr/>
          <p:nvPr/>
        </p:nvSpPr>
        <p:spPr>
          <a:xfrm>
            <a:off x="5344950" y="2994775"/>
            <a:ext cx="3290100" cy="1665300"/>
          </a:xfrm>
          <a:prstGeom prst="wedgeRoundRectCallout">
            <a:avLst>
              <a:gd fmla="val -19795" name="adj1"/>
              <a:gd fmla="val -76612" name="adj2"/>
              <a:gd fmla="val 0" name="adj3"/>
            </a:avLst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2500"/>
              <a:t>正しく接続されるとＵＳＢジャックが赤く点灯します。</a:t>
            </a:r>
            <a:endParaRPr sz="2500"/>
          </a:p>
        </p:txBody>
      </p:sp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/>
          <p:nvPr>
            <p:ph type="ctrTitle"/>
          </p:nvPr>
        </p:nvSpPr>
        <p:spPr>
          <a:xfrm>
            <a:off x="231125" y="174600"/>
            <a:ext cx="8520600" cy="86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200"/>
              <a:t>カードを使ってプログラムしよう</a:t>
            </a:r>
            <a:endParaRPr sz="4200"/>
          </a:p>
        </p:txBody>
      </p:sp>
      <p:sp>
        <p:nvSpPr>
          <p:cNvPr id="120" name="Google Shape;120;p21"/>
          <p:cNvSpPr txBox="1"/>
          <p:nvPr>
            <p:ph idx="1" type="subTitle"/>
          </p:nvPr>
        </p:nvSpPr>
        <p:spPr>
          <a:xfrm>
            <a:off x="6412825" y="1190400"/>
            <a:ext cx="2419500" cy="25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ブックマークにあるソフトを開き、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カードを並べる</a:t>
            </a:r>
            <a:endParaRPr/>
          </a:p>
        </p:txBody>
      </p:sp>
      <p:pic>
        <p:nvPicPr>
          <p:cNvPr id="121" name="Google Shape;121;p21"/>
          <p:cNvPicPr preferRelativeResize="0"/>
          <p:nvPr/>
        </p:nvPicPr>
        <p:blipFill rotWithShape="1">
          <a:blip r:embed="rId3">
            <a:alphaModFix/>
          </a:blip>
          <a:srcRect b="28774" l="0" r="0" t="0"/>
          <a:stretch/>
        </p:blipFill>
        <p:spPr>
          <a:xfrm>
            <a:off x="152400" y="1190400"/>
            <a:ext cx="6033851" cy="3202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000">
        <p:push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