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</p:sldIdLst>
  <p:sldSz cx="9144000" cy="5143500" type="screen16x9"/>
  <p:notesSz cx="6858000" cy="9144000"/>
  <p:embeddedFontLst>
    <p:embeddedFont>
      <p:font typeface="Roboto" panose="020B0600070205080204" charset="0"/>
      <p:regular r:id="rId55"/>
      <p:bold r:id="rId56"/>
      <p:italic r:id="rId57"/>
      <p:boldItalic r:id="rId58"/>
    </p:embeddedFont>
    <p:embeddedFont>
      <p:font typeface="Comic Sans MS" panose="030F0702030302020204" pitchFamily="66" charset="0"/>
      <p:regular r:id="rId59"/>
      <p:bold r:id="rId60"/>
      <p:italic r:id="rId61"/>
      <p:boldItalic r:id="rId6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font" Target="fonts/font1.fntdata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4.fntdata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3.fntdata"/><Relationship Id="rId61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6.fntdata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2.fntdata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b66ce1129d8191a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b66ce1129d8191a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872eadddb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872eadddb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872eadddb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872eadddb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8a2beb8f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8a2beb8f6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8a2beb8f6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8a2beb8f6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64c66f57315136bc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64c66f57315136bc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8d8b6b256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18d8b6b256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8d8b6b256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8d8b6b256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8d8b6b256e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8d8b6b256e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8d8b6b256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8d8b6b256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8d8b6b256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8d8b6b256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7c2b82c68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7c2b82c68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8d8b6b256e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8d8b6b256e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90084774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1900847741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18d8b6b256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18d8b6b256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8d8b6b256e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18d8b6b256e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8d8b6b256e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18d8b6b256e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8e81fc35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18e81fc356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8d8b6b256e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18d8b6b256e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97e10e72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97e10e72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97e10e726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197e10e726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197feae2ef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197feae2ef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7c2b82c68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7c2b82c68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97e10e726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97e10e726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97efaaffb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97efaaffb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197e10e72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197e10e726f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97efaaffb1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197efaaffb1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97e10e726f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197e10e726f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97efaaffb1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197efaaffb1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197efaaffb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197efaaffb1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97efaaffb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197efaaffb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97efaaffb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97efaaffb1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197efaaffb1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197efaaffb1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197efaaffb1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197efaaffb1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197efaaffb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197efaaffb1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19cf61111b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19cf61111b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1a0742ef3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1a0742ef38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197efaaffb1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197efaaffb1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19cf61111b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19cf61111b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9cf61111b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19cf61111b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1a67f3cba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1a67f3cbae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1a67f3cbae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1a67f3cbae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1a67f3cbae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1a67f3cbae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7c2b82c68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7c2b82c68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1a6925dbe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1a6925dbe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1a6925dbe6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1a6925dbe6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1acc6fe8700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1acc6fe8700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66ce1129d8191a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b66ce1129d8191a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64c66f57315136bc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64c66f57315136bc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872eaddd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872eadddb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872eadddb9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872eadddb9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/>
        </p:nvSpPr>
        <p:spPr>
          <a:xfrm>
            <a:off x="778900" y="1602000"/>
            <a:ext cx="78159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7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LEDに合わせて音を</a:t>
            </a:r>
            <a:endParaRPr sz="57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7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鳴らしてみよう！！</a:t>
            </a:r>
            <a:endParaRPr sz="57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>
            <a:off x="263700" y="162350"/>
            <a:ext cx="86166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100"/>
              <a:t>音の高さ（オクターブ）はO1→O2で変えます。</a:t>
            </a:r>
            <a:endParaRPr sz="3100"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>
            <a:off x="263700" y="901250"/>
            <a:ext cx="8616600" cy="28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/>
              <a:t>音の長さはCの後につけます。例C2、C4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/>
              <a:t>２部音符は「２」　４部音符は何もつけない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/>
              <a:t>８部音符は「８」　全音符は「１」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/>
              <a:t>４部休符は「R」　R２としてもよい</a:t>
            </a:r>
            <a:endParaRPr sz="3100"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1"/>
          </p:nvPr>
        </p:nvSpPr>
        <p:spPr>
          <a:xfrm>
            <a:off x="263700" y="3877725"/>
            <a:ext cx="86166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100"/>
              <a:t>シャープ＃は「＃」　フラット♭は「ー」</a:t>
            </a:r>
            <a:endParaRPr sz="3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416225" y="536675"/>
            <a:ext cx="7541700" cy="17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700"/>
              <a:t>音の速さはTで変えます。</a:t>
            </a:r>
            <a:endParaRPr sz="3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700"/>
              <a:t>例）　PLAY　T２４０　”CDEF”</a:t>
            </a:r>
            <a:endParaRPr sz="3700"/>
          </a:p>
        </p:txBody>
      </p:sp>
      <p:sp>
        <p:nvSpPr>
          <p:cNvPr id="152" name="Google Shape;152;p24"/>
          <p:cNvSpPr txBox="1">
            <a:spLocks noGrp="1"/>
          </p:cNvSpPr>
          <p:nvPr>
            <p:ph type="body" idx="1"/>
          </p:nvPr>
        </p:nvSpPr>
        <p:spPr>
          <a:xfrm>
            <a:off x="568625" y="2571750"/>
            <a:ext cx="8027100" cy="14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6000" b="1"/>
              <a:t>さあやってみよう！！</a:t>
            </a:r>
            <a:endParaRPr sz="6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今日のプログラミング言語は・・・</a:t>
            </a:r>
            <a:endParaRPr/>
          </a:p>
        </p:txBody>
      </p:sp>
      <p:sp>
        <p:nvSpPr>
          <p:cNvPr id="158" name="Google Shape;158;p25"/>
          <p:cNvSpPr txBox="1"/>
          <p:nvPr/>
        </p:nvSpPr>
        <p:spPr>
          <a:xfrm>
            <a:off x="1025925" y="1940975"/>
            <a:ext cx="70290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BTN　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ボタンを押すと、LEDが光る、音がなるなどができるよ！！</a:t>
            </a:r>
            <a:endParaRPr sz="5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ボタンプログラム</a:t>
            </a:r>
            <a:endParaRPr b="1"/>
          </a:p>
        </p:txBody>
      </p:sp>
      <p:sp>
        <p:nvSpPr>
          <p:cNvPr id="169" name="Google Shape;169;p27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7826700" cy="21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/>
              <a:t>ボタンの名前はいろいろあります。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/>
              <a:t>□SPACE、↑　UP、↓　DOWN、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/>
              <a:t>→LIGHT、←LEFT、など・・・</a:t>
            </a:r>
            <a:endParaRPr sz="3100"/>
          </a:p>
        </p:txBody>
      </p:sp>
      <p:sp>
        <p:nvSpPr>
          <p:cNvPr id="170" name="Google Shape;170;p27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17115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BTN</a:t>
            </a:r>
            <a:endParaRPr sz="4200" b="1"/>
          </a:p>
        </p:txBody>
      </p:sp>
      <p:sp>
        <p:nvSpPr>
          <p:cNvPr id="171" name="Google Shape;171;p27"/>
          <p:cNvSpPr txBox="1"/>
          <p:nvPr/>
        </p:nvSpPr>
        <p:spPr>
          <a:xfrm>
            <a:off x="311700" y="3382675"/>
            <a:ext cx="69180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ボタンは（　）の中に入れます。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BTN(A)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今日のプログラミング言語は・・・</a:t>
            </a:r>
            <a:endParaRPr/>
          </a:p>
        </p:txBody>
      </p:sp>
      <p:sp>
        <p:nvSpPr>
          <p:cNvPr id="177" name="Google Shape;177;p28"/>
          <p:cNvSpPr txBox="1"/>
          <p:nvPr/>
        </p:nvSpPr>
        <p:spPr>
          <a:xfrm>
            <a:off x="1654050" y="1914125"/>
            <a:ext cx="70290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IF　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IFとは・・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もし～なら・・という意味です。</a:t>
            </a:r>
            <a:endParaRPr sz="5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イフ　プログラム</a:t>
            </a:r>
            <a:endParaRPr b="1"/>
          </a:p>
        </p:txBody>
      </p:sp>
      <p:sp>
        <p:nvSpPr>
          <p:cNvPr id="188" name="Google Shape;188;p30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444400" cy="21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10 IF BTN(  )=0 GOTO 10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2575"/>
              <a:t>もしボタンが押されていなかったら１０行をくり返す</a:t>
            </a:r>
            <a:endParaRPr sz="2575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2575"/>
              <a:t>ボタンが押されたら次に進もうとして終了</a:t>
            </a:r>
            <a:endParaRPr sz="2575"/>
          </a:p>
        </p:txBody>
      </p:sp>
      <p:sp>
        <p:nvSpPr>
          <p:cNvPr id="189" name="Google Shape;189;p30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17115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IF</a:t>
            </a:r>
            <a:endParaRPr sz="4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今日のプログラミング言語は・・・</a:t>
            </a:r>
            <a:endParaRPr/>
          </a:p>
        </p:txBody>
      </p:sp>
      <p:sp>
        <p:nvSpPr>
          <p:cNvPr id="195" name="Google Shape;195;p31"/>
          <p:cNvSpPr txBox="1"/>
          <p:nvPr/>
        </p:nvSpPr>
        <p:spPr>
          <a:xfrm>
            <a:off x="926625" y="1914125"/>
            <a:ext cx="77565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PRINT　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PRINTとは・・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表示する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という意味です。</a:t>
            </a:r>
            <a:endParaRPr sz="5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音を鳴らすプログラム</a:t>
            </a:r>
            <a:endParaRPr b="1"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7826700" cy="21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/>
              <a:t>音の高さは１～500位までしか聞こえない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/>
              <a:t>数が少なくなるほど高い音が出ます。</a:t>
            </a:r>
            <a:endParaRPr sz="3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/>
              <a:t>BEEP５（高い）　BEEP３００（低い）</a:t>
            </a:r>
            <a:endParaRPr sz="3100"/>
          </a:p>
        </p:txBody>
      </p:sp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17115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BEEP</a:t>
            </a:r>
            <a:endParaRPr sz="4200" b="1"/>
          </a:p>
        </p:txBody>
      </p:sp>
      <p:sp>
        <p:nvSpPr>
          <p:cNvPr id="99" name="Google Shape;99;p15"/>
          <p:cNvSpPr txBox="1"/>
          <p:nvPr/>
        </p:nvSpPr>
        <p:spPr>
          <a:xfrm>
            <a:off x="311700" y="3382675"/>
            <a:ext cx="6918000" cy="16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長い音にするためにはカンマを入れます。BEEP５，３０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プリントプログラム</a:t>
            </a:r>
            <a:endParaRPr b="1"/>
          </a:p>
        </p:txBody>
      </p:sp>
      <p:sp>
        <p:nvSpPr>
          <p:cNvPr id="206" name="Google Shape;206;p33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444400" cy="27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まずは、計算させてみよう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PRINT〇＋〇　〇ー〇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　　    〇＊〇　〇／〇　</a:t>
            </a:r>
            <a:endParaRPr sz="2575"/>
          </a:p>
        </p:txBody>
      </p:sp>
      <p:sp>
        <p:nvSpPr>
          <p:cNvPr id="207" name="Google Shape;207;p33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26532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プリント</a:t>
            </a:r>
            <a:endParaRPr sz="4200" b="1"/>
          </a:p>
        </p:txBody>
      </p:sp>
      <p:sp>
        <p:nvSpPr>
          <p:cNvPr id="208" name="Google Shape;208;p33"/>
          <p:cNvSpPr txBox="1"/>
          <p:nvPr/>
        </p:nvSpPr>
        <p:spPr>
          <a:xfrm>
            <a:off x="510300" y="4041000"/>
            <a:ext cx="6714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>
                <a:latin typeface="Roboto"/>
                <a:ea typeface="Roboto"/>
                <a:cs typeface="Roboto"/>
                <a:sym typeface="Roboto"/>
              </a:rPr>
              <a:t>IchigoJamでは計算できる範囲が決まっています</a:t>
            </a:r>
            <a:endParaRPr sz="22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4"/>
          <p:cNvSpPr txBox="1">
            <a:spLocks noGrp="1"/>
          </p:cNvSpPr>
          <p:nvPr>
            <p:ph type="body" idx="1"/>
          </p:nvPr>
        </p:nvSpPr>
        <p:spPr>
          <a:xfrm>
            <a:off x="311600" y="165800"/>
            <a:ext cx="4863300" cy="33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600"/>
              <a:t>プログラミング言語にはショートカットキーというのがあって</a:t>
            </a:r>
            <a:r>
              <a:rPr lang="ja" sz="3600" u="sng"/>
              <a:t>PRINTは？で代用することができるよ</a:t>
            </a:r>
            <a:r>
              <a:rPr lang="ja" sz="3600"/>
              <a:t>　</a:t>
            </a:r>
            <a:endParaRPr sz="1775"/>
          </a:p>
        </p:txBody>
      </p:sp>
      <p:pic>
        <p:nvPicPr>
          <p:cNvPr id="214" name="Google Shape;214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7500" y="1862947"/>
            <a:ext cx="3046500" cy="262467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34"/>
          <p:cNvSpPr/>
          <p:nvPr/>
        </p:nvSpPr>
        <p:spPr>
          <a:xfrm>
            <a:off x="5380850" y="236675"/>
            <a:ext cx="3046500" cy="1356900"/>
          </a:xfrm>
          <a:prstGeom prst="wedgeRoundRectCallout">
            <a:avLst>
              <a:gd name="adj1" fmla="val -12837"/>
              <a:gd name="adj2" fmla="val 94182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いいことを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教えてあげる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6" name="Google Shape;216;p34"/>
          <p:cNvSpPr txBox="1"/>
          <p:nvPr/>
        </p:nvSpPr>
        <p:spPr>
          <a:xfrm>
            <a:off x="457550" y="3856425"/>
            <a:ext cx="53013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900" b="1">
                <a:latin typeface="Roboto"/>
                <a:ea typeface="Roboto"/>
                <a:cs typeface="Roboto"/>
                <a:sym typeface="Roboto"/>
              </a:rPr>
              <a:t>？５＋７　とやってみて！！</a:t>
            </a:r>
            <a:endParaRPr sz="2900" b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>
            <a:spLocks noGrp="1"/>
          </p:cNvSpPr>
          <p:nvPr>
            <p:ph type="body" idx="1"/>
          </p:nvPr>
        </p:nvSpPr>
        <p:spPr>
          <a:xfrm>
            <a:off x="349800" y="424100"/>
            <a:ext cx="8444400" cy="408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つぎは、表示させてみよう！！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10　PRINT”〇”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20　PRINT”〇〇”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30　PRINT”〇〇〇”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RUN</a:t>
            </a:r>
            <a:endParaRPr sz="257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6"/>
          <p:cNvSpPr txBox="1">
            <a:spLocks noGrp="1"/>
          </p:cNvSpPr>
          <p:nvPr>
            <p:ph type="body" idx="1"/>
          </p:nvPr>
        </p:nvSpPr>
        <p:spPr>
          <a:xfrm>
            <a:off x="349800" y="115225"/>
            <a:ext cx="8444400" cy="87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なんかつまらない・・・</a:t>
            </a:r>
            <a:endParaRPr sz="2575"/>
          </a:p>
        </p:txBody>
      </p:sp>
      <p:sp>
        <p:nvSpPr>
          <p:cNvPr id="227" name="Google Shape;227;p36"/>
          <p:cNvSpPr txBox="1">
            <a:spLocks noGrp="1"/>
          </p:cNvSpPr>
          <p:nvPr>
            <p:ph type="body" idx="1"/>
          </p:nvPr>
        </p:nvSpPr>
        <p:spPr>
          <a:xfrm>
            <a:off x="273900" y="898800"/>
            <a:ext cx="8444400" cy="87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じゃあくり返しさせてみて。</a:t>
            </a:r>
            <a:endParaRPr sz="2575"/>
          </a:p>
        </p:txBody>
      </p:sp>
      <p:sp>
        <p:nvSpPr>
          <p:cNvPr id="228" name="Google Shape;228;p36"/>
          <p:cNvSpPr txBox="1"/>
          <p:nvPr/>
        </p:nvSpPr>
        <p:spPr>
          <a:xfrm>
            <a:off x="349800" y="1777500"/>
            <a:ext cx="3894600" cy="27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PRINT”〇”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PRINT”〇〇”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PRINT”〇〇〇”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40　GOTO10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9" name="Google Shape;229;p36"/>
          <p:cNvSpPr/>
          <p:nvPr/>
        </p:nvSpPr>
        <p:spPr>
          <a:xfrm>
            <a:off x="295450" y="3854275"/>
            <a:ext cx="2645700" cy="624300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>
            <a:spLocks noGrp="1"/>
          </p:cNvSpPr>
          <p:nvPr>
            <p:ph type="body" idx="1"/>
          </p:nvPr>
        </p:nvSpPr>
        <p:spPr>
          <a:xfrm>
            <a:off x="281575" y="144950"/>
            <a:ext cx="3626400" cy="9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題名「たき」</a:t>
            </a:r>
            <a:endParaRPr sz="4400"/>
          </a:p>
        </p:txBody>
      </p:sp>
      <p:sp>
        <p:nvSpPr>
          <p:cNvPr id="235" name="Google Shape;235;p37"/>
          <p:cNvSpPr txBox="1">
            <a:spLocks noGrp="1"/>
          </p:cNvSpPr>
          <p:nvPr>
            <p:ph type="body" idx="1"/>
          </p:nvPr>
        </p:nvSpPr>
        <p:spPr>
          <a:xfrm>
            <a:off x="281575" y="1156850"/>
            <a:ext cx="8662728" cy="9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 dirty="0"/>
              <a:t>たきが流れる速さを変えられないかな？</a:t>
            </a:r>
            <a:endParaRPr sz="4400" dirty="0"/>
          </a:p>
        </p:txBody>
      </p:sp>
      <p:sp>
        <p:nvSpPr>
          <p:cNvPr id="236" name="Google Shape;236;p37"/>
          <p:cNvSpPr txBox="1"/>
          <p:nvPr/>
        </p:nvSpPr>
        <p:spPr>
          <a:xfrm>
            <a:off x="390075" y="1978925"/>
            <a:ext cx="3705900" cy="27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PRINT”〇”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PRINT”〇〇”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PRINT”〇〇〇”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40　GOTO10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" name="Google Shape;237;p37"/>
          <p:cNvSpPr txBox="1"/>
          <p:nvPr/>
        </p:nvSpPr>
        <p:spPr>
          <a:xfrm>
            <a:off x="2973175" y="1978925"/>
            <a:ext cx="3705900" cy="20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:WAIT〇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   :WAIT〇</a:t>
            </a:r>
            <a:endParaRPr sz="3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       :WAIT〇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8"/>
          <p:cNvSpPr txBox="1">
            <a:spLocks noGrp="1"/>
          </p:cNvSpPr>
          <p:nvPr>
            <p:ph type="body" idx="1"/>
          </p:nvPr>
        </p:nvSpPr>
        <p:spPr>
          <a:xfrm>
            <a:off x="308425" y="1555050"/>
            <a:ext cx="8634600" cy="20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もっとおもしろくならないかな？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自分なりに工夫してみよう。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9"/>
          <p:cNvSpPr txBox="1">
            <a:spLocks noGrp="1"/>
          </p:cNvSpPr>
          <p:nvPr>
            <p:ph type="body" idx="1"/>
          </p:nvPr>
        </p:nvSpPr>
        <p:spPr>
          <a:xfrm>
            <a:off x="309525" y="1270150"/>
            <a:ext cx="8634600" cy="18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最後に自分の作ったプログラムに「題名」をつけて発表してね。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0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今日のプログラミング言語は・・・</a:t>
            </a:r>
            <a:endParaRPr/>
          </a:p>
        </p:txBody>
      </p:sp>
      <p:sp>
        <p:nvSpPr>
          <p:cNvPr id="253" name="Google Shape;253;p40"/>
          <p:cNvSpPr txBox="1"/>
          <p:nvPr/>
        </p:nvSpPr>
        <p:spPr>
          <a:xfrm>
            <a:off x="926625" y="1914125"/>
            <a:ext cx="77565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LOCATE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1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LOCATEとは・・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指定の場所に置く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という意味です。</a:t>
            </a:r>
            <a:endParaRPr sz="56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 txBox="1">
            <a:spLocks noGrp="1"/>
          </p:cNvSpPr>
          <p:nvPr>
            <p:ph type="body" idx="1"/>
          </p:nvPr>
        </p:nvSpPr>
        <p:spPr>
          <a:xfrm>
            <a:off x="311600" y="165800"/>
            <a:ext cx="4863300" cy="33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600"/>
              <a:t>順次命令にはコピー機能がというのがあってたくさん入力するときに便利だよ</a:t>
            </a:r>
            <a:endParaRPr sz="1775"/>
          </a:p>
        </p:txBody>
      </p:sp>
      <p:pic>
        <p:nvPicPr>
          <p:cNvPr id="264" name="Google Shape;264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7500" y="1862947"/>
            <a:ext cx="3046500" cy="2624675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42"/>
          <p:cNvSpPr/>
          <p:nvPr/>
        </p:nvSpPr>
        <p:spPr>
          <a:xfrm>
            <a:off x="5380850" y="236675"/>
            <a:ext cx="3046500" cy="1356900"/>
          </a:xfrm>
          <a:prstGeom prst="wedgeRoundRectCallout">
            <a:avLst>
              <a:gd name="adj1" fmla="val -12837"/>
              <a:gd name="adj2" fmla="val 94182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いいことを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教えてあげる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661050" y="523075"/>
            <a:ext cx="7821900" cy="387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200"/>
              <a:t>LEDを光らせながら音を鳴らしてみよう</a:t>
            </a:r>
            <a:endParaRPr sz="6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LOCATEプログラム</a:t>
            </a:r>
            <a:endParaRPr b="1"/>
          </a:p>
        </p:txBody>
      </p:sp>
      <p:sp>
        <p:nvSpPr>
          <p:cNvPr id="271" name="Google Shape;271;p43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444400" cy="27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まずは、指定の場所に表示させてみよう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LOCATE　16,12:PRINT”@”　</a:t>
            </a:r>
            <a:endParaRPr sz="2575"/>
          </a:p>
        </p:txBody>
      </p:sp>
      <p:sp>
        <p:nvSpPr>
          <p:cNvPr id="272" name="Google Shape;272;p43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26532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ロケイト</a:t>
            </a:r>
            <a:endParaRPr sz="4200" b="1"/>
          </a:p>
        </p:txBody>
      </p:sp>
      <p:sp>
        <p:nvSpPr>
          <p:cNvPr id="273" name="Google Shape;273;p43"/>
          <p:cNvSpPr txBox="1"/>
          <p:nvPr/>
        </p:nvSpPr>
        <p:spPr>
          <a:xfrm>
            <a:off x="510300" y="4041000"/>
            <a:ext cx="6714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>
                <a:latin typeface="Roboto"/>
                <a:ea typeface="Roboto"/>
                <a:cs typeface="Roboto"/>
                <a:sym typeface="Roboto"/>
              </a:rPr>
              <a:t>IchigoJamでは表示範囲が決まっています</a:t>
            </a:r>
            <a:endParaRPr sz="22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表示範囲</a:t>
            </a:r>
            <a:endParaRPr b="1"/>
          </a:p>
        </p:txBody>
      </p:sp>
      <p:sp>
        <p:nvSpPr>
          <p:cNvPr id="279" name="Google Shape;279;p44"/>
          <p:cNvSpPr/>
          <p:nvPr/>
        </p:nvSpPr>
        <p:spPr>
          <a:xfrm>
            <a:off x="2939050" y="171825"/>
            <a:ext cx="5250900" cy="3319800"/>
          </a:xfrm>
          <a:prstGeom prst="rect">
            <a:avLst/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4"/>
          <p:cNvSpPr txBox="1"/>
          <p:nvPr/>
        </p:nvSpPr>
        <p:spPr>
          <a:xfrm>
            <a:off x="2321350" y="230925"/>
            <a:ext cx="6177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１２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２３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1" name="Google Shape;281;p44"/>
          <p:cNvSpPr txBox="1"/>
          <p:nvPr/>
        </p:nvSpPr>
        <p:spPr>
          <a:xfrm>
            <a:off x="2939050" y="3491625"/>
            <a:ext cx="5250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１・・・・・・・・・・・・１６・・・・・・・・・・・３３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82" name="Google Shape;282;p44"/>
          <p:cNvCxnSpPr/>
          <p:nvPr/>
        </p:nvCxnSpPr>
        <p:spPr>
          <a:xfrm>
            <a:off x="3035075" y="3303650"/>
            <a:ext cx="4928700" cy="1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" name="Google Shape;283;p44"/>
          <p:cNvCxnSpPr/>
          <p:nvPr/>
        </p:nvCxnSpPr>
        <p:spPr>
          <a:xfrm>
            <a:off x="3182800" y="435075"/>
            <a:ext cx="13500" cy="2793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84" name="Google Shape;284;p44"/>
          <p:cNvSpPr txBox="1"/>
          <p:nvPr/>
        </p:nvSpPr>
        <p:spPr>
          <a:xfrm>
            <a:off x="5134750" y="2642200"/>
            <a:ext cx="859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X軸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5" name="Google Shape;285;p44"/>
          <p:cNvSpPr txBox="1"/>
          <p:nvPr/>
        </p:nvSpPr>
        <p:spPr>
          <a:xfrm>
            <a:off x="3328500" y="1303875"/>
            <a:ext cx="617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Y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軸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6" name="Google Shape;286;p44"/>
          <p:cNvSpPr txBox="1"/>
          <p:nvPr/>
        </p:nvSpPr>
        <p:spPr>
          <a:xfrm>
            <a:off x="349175" y="4055700"/>
            <a:ext cx="6338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800">
                <a:latin typeface="Roboto"/>
                <a:ea typeface="Roboto"/>
                <a:cs typeface="Roboto"/>
                <a:sym typeface="Roboto"/>
              </a:rPr>
              <a:t>LOCATE　X軸、Y軸になるんだね！！</a:t>
            </a:r>
            <a:endParaRPr sz="2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7" name="Google Shape;287;p44"/>
          <p:cNvSpPr txBox="1"/>
          <p:nvPr/>
        </p:nvSpPr>
        <p:spPr>
          <a:xfrm>
            <a:off x="5311450" y="1565475"/>
            <a:ext cx="617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>
                <a:latin typeface="Roboto"/>
                <a:ea typeface="Roboto"/>
                <a:cs typeface="Roboto"/>
                <a:sym typeface="Roboto"/>
              </a:rPr>
              <a:t>＠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5"/>
          <p:cNvSpPr txBox="1">
            <a:spLocks noGrp="1"/>
          </p:cNvSpPr>
          <p:nvPr>
            <p:ph type="body" idx="1"/>
          </p:nvPr>
        </p:nvSpPr>
        <p:spPr>
          <a:xfrm>
            <a:off x="311600" y="165800"/>
            <a:ext cx="4863300" cy="33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600"/>
              <a:t>プログラミング言語にはショートカットキーというのがあって</a:t>
            </a:r>
            <a:r>
              <a:rPr lang="ja" sz="3600" u="sng"/>
              <a:t>LOCATEはLCで代用することができるよ</a:t>
            </a:r>
            <a:r>
              <a:rPr lang="ja" sz="3600"/>
              <a:t>　</a:t>
            </a:r>
            <a:endParaRPr sz="1775"/>
          </a:p>
        </p:txBody>
      </p:sp>
      <p:pic>
        <p:nvPicPr>
          <p:cNvPr id="293" name="Google Shape;293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7500" y="1862947"/>
            <a:ext cx="3046500" cy="2624675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45"/>
          <p:cNvSpPr/>
          <p:nvPr/>
        </p:nvSpPr>
        <p:spPr>
          <a:xfrm>
            <a:off x="5380850" y="236675"/>
            <a:ext cx="3046500" cy="1356900"/>
          </a:xfrm>
          <a:prstGeom prst="wedgeRoundRectCallout">
            <a:avLst>
              <a:gd name="adj1" fmla="val -12837"/>
              <a:gd name="adj2" fmla="val 94182"/>
              <a:gd name="adj3" fmla="val 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いいことを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300">
                <a:latin typeface="Comic Sans MS"/>
                <a:ea typeface="Comic Sans MS"/>
                <a:cs typeface="Comic Sans MS"/>
                <a:sym typeface="Comic Sans MS"/>
              </a:rPr>
              <a:t>教えてあげる</a:t>
            </a:r>
            <a:endParaRPr sz="33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95" name="Google Shape;295;p45"/>
          <p:cNvSpPr txBox="1"/>
          <p:nvPr/>
        </p:nvSpPr>
        <p:spPr>
          <a:xfrm>
            <a:off x="457550" y="3856425"/>
            <a:ext cx="62169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900" b="1">
                <a:latin typeface="Roboto"/>
                <a:ea typeface="Roboto"/>
                <a:cs typeface="Roboto"/>
                <a:sym typeface="Roboto"/>
              </a:rPr>
              <a:t>LC　13,14:?”@”とやってみて！！</a:t>
            </a:r>
            <a:endParaRPr sz="2900" b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6"/>
          <p:cNvSpPr txBox="1">
            <a:spLocks noGrp="1"/>
          </p:cNvSpPr>
          <p:nvPr>
            <p:ph type="body" idx="1"/>
          </p:nvPr>
        </p:nvSpPr>
        <p:spPr>
          <a:xfrm>
            <a:off x="349800" y="424100"/>
            <a:ext cx="8444400" cy="43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つぎは、順番に表示させてみよう！！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5072"/>
              <a:t>10　LC　〇、〇:？”〇”</a:t>
            </a:r>
            <a:endParaRPr sz="5072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5072"/>
              <a:t>20　LC　〇、〇:？”〇”</a:t>
            </a:r>
            <a:endParaRPr sz="5072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5072"/>
              <a:t>30　LC　〇、〇:？”〇”</a:t>
            </a:r>
            <a:endParaRPr sz="5072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5072"/>
              <a:t>40　GOTO　10</a:t>
            </a:r>
            <a:endParaRPr sz="5072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5072"/>
              <a:t>RUN</a:t>
            </a:r>
            <a:endParaRPr sz="3248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7"/>
          <p:cNvSpPr txBox="1">
            <a:spLocks noGrp="1"/>
          </p:cNvSpPr>
          <p:nvPr>
            <p:ph type="body" idx="1"/>
          </p:nvPr>
        </p:nvSpPr>
        <p:spPr>
          <a:xfrm>
            <a:off x="349800" y="61525"/>
            <a:ext cx="84444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なんかつまらない・・・</a:t>
            </a:r>
            <a:endParaRPr sz="2575"/>
          </a:p>
        </p:txBody>
      </p:sp>
      <p:sp>
        <p:nvSpPr>
          <p:cNvPr id="306" name="Google Shape;306;p47"/>
          <p:cNvSpPr txBox="1">
            <a:spLocks noGrp="1"/>
          </p:cNvSpPr>
          <p:nvPr>
            <p:ph type="body" idx="1"/>
          </p:nvPr>
        </p:nvSpPr>
        <p:spPr>
          <a:xfrm>
            <a:off x="269225" y="859525"/>
            <a:ext cx="84444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じゃあ、速さを変えてみて！！</a:t>
            </a:r>
            <a:endParaRPr sz="2575"/>
          </a:p>
        </p:txBody>
      </p:sp>
      <p:sp>
        <p:nvSpPr>
          <p:cNvPr id="307" name="Google Shape;307;p47"/>
          <p:cNvSpPr txBox="1"/>
          <p:nvPr/>
        </p:nvSpPr>
        <p:spPr>
          <a:xfrm>
            <a:off x="537175" y="1657525"/>
            <a:ext cx="6473100" cy="34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LC　〇、〇:？”〇”:WAIT 60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LC　〇、〇:？”〇”:WAIT30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LC　〇、〇:？”〇”:WAIT40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40　GOTO　10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RUN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8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48855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3300" b="1"/>
              <a:t>今日のミッション！！</a:t>
            </a:r>
            <a:endParaRPr sz="3300" b="1"/>
          </a:p>
        </p:txBody>
      </p:sp>
      <p:sp>
        <p:nvSpPr>
          <p:cNvPr id="313" name="Google Shape;313;p48"/>
          <p:cNvSpPr txBox="1">
            <a:spLocks noGrp="1"/>
          </p:cNvSpPr>
          <p:nvPr>
            <p:ph type="title"/>
          </p:nvPr>
        </p:nvSpPr>
        <p:spPr>
          <a:xfrm>
            <a:off x="450650" y="1569625"/>
            <a:ext cx="8090400" cy="10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5500" b="1"/>
              <a:t>中央を左から右に走る人</a:t>
            </a:r>
            <a:endParaRPr sz="5500" b="1"/>
          </a:p>
        </p:txBody>
      </p:sp>
      <p:sp>
        <p:nvSpPr>
          <p:cNvPr id="314" name="Google Shape;314;p48"/>
          <p:cNvSpPr txBox="1">
            <a:spLocks noGrp="1"/>
          </p:cNvSpPr>
          <p:nvPr>
            <p:ph type="body" idx="1"/>
          </p:nvPr>
        </p:nvSpPr>
        <p:spPr>
          <a:xfrm>
            <a:off x="595950" y="2900825"/>
            <a:ext cx="73410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のプログラムを作ってみて。</a:t>
            </a:r>
            <a:endParaRPr sz="257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9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44154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キャラクターコード　一覧</a:t>
            </a:r>
            <a:endParaRPr/>
          </a:p>
        </p:txBody>
      </p:sp>
      <p:pic>
        <p:nvPicPr>
          <p:cNvPr id="320" name="Google Shape;320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350" y="1106076"/>
            <a:ext cx="8869800" cy="2694475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49"/>
          <p:cNvSpPr/>
          <p:nvPr/>
        </p:nvSpPr>
        <p:spPr>
          <a:xfrm>
            <a:off x="6943050" y="2726200"/>
            <a:ext cx="738600" cy="6714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322" name="Google Shape;322;p49"/>
          <p:cNvSpPr txBox="1"/>
          <p:nvPr/>
        </p:nvSpPr>
        <p:spPr>
          <a:xfrm>
            <a:off x="2497875" y="4055700"/>
            <a:ext cx="38007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b="1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これを使うといいよ！！</a:t>
            </a:r>
            <a:endParaRPr sz="2400" b="1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23" name="Google Shape;323;p49"/>
          <p:cNvCxnSpPr>
            <a:stCxn id="322" idx="0"/>
            <a:endCxn id="321" idx="3"/>
          </p:cNvCxnSpPr>
          <p:nvPr/>
        </p:nvCxnSpPr>
        <p:spPr>
          <a:xfrm rot="10800000" flipH="1">
            <a:off x="4398225" y="3299400"/>
            <a:ext cx="2652900" cy="7563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0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今日のプログラミング言語は・・・</a:t>
            </a:r>
            <a:endParaRPr/>
          </a:p>
        </p:txBody>
      </p:sp>
      <p:sp>
        <p:nvSpPr>
          <p:cNvPr id="329" name="Google Shape;329;p50"/>
          <p:cNvSpPr txBox="1"/>
          <p:nvPr/>
        </p:nvSpPr>
        <p:spPr>
          <a:xfrm>
            <a:off x="926625" y="1914125"/>
            <a:ext cx="77565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RND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1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RNDとは・・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決まりがない、ばらばらに、という意味です。</a:t>
            </a:r>
            <a:endParaRPr sz="56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2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RNDプログラム</a:t>
            </a:r>
            <a:endParaRPr b="1"/>
          </a:p>
        </p:txBody>
      </p:sp>
      <p:sp>
        <p:nvSpPr>
          <p:cNvPr id="340" name="Google Shape;340;p52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444400" cy="27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まずは、指定の範囲を決めよう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X=RND(16) :Y=RND(12)　</a:t>
            </a:r>
            <a:endParaRPr sz="2575"/>
          </a:p>
        </p:txBody>
      </p:sp>
      <p:sp>
        <p:nvSpPr>
          <p:cNvPr id="341" name="Google Shape;341;p52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26532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ランダム</a:t>
            </a:r>
            <a:endParaRPr sz="4200" b="1"/>
          </a:p>
        </p:txBody>
      </p:sp>
      <p:sp>
        <p:nvSpPr>
          <p:cNvPr id="342" name="Google Shape;342;p52"/>
          <p:cNvSpPr txBox="1"/>
          <p:nvPr/>
        </p:nvSpPr>
        <p:spPr>
          <a:xfrm>
            <a:off x="510300" y="4041000"/>
            <a:ext cx="6714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>
                <a:latin typeface="Roboto"/>
                <a:ea typeface="Roboto"/>
                <a:cs typeface="Roboto"/>
                <a:sym typeface="Roboto"/>
              </a:rPr>
              <a:t>IchigoJamでは表示範囲が決まっています</a:t>
            </a:r>
            <a:endParaRPr sz="22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ctrTitle"/>
          </p:nvPr>
        </p:nvSpPr>
        <p:spPr>
          <a:xfrm>
            <a:off x="931050" y="1074350"/>
            <a:ext cx="7281900" cy="311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100"/>
              <a:t>１秒毎に点滅するLEDと一緒に音を鳴らしてみよう</a:t>
            </a:r>
            <a:endParaRPr sz="61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表示範囲</a:t>
            </a:r>
            <a:endParaRPr b="1"/>
          </a:p>
        </p:txBody>
      </p:sp>
      <p:sp>
        <p:nvSpPr>
          <p:cNvPr id="348" name="Google Shape;348;p53"/>
          <p:cNvSpPr/>
          <p:nvPr/>
        </p:nvSpPr>
        <p:spPr>
          <a:xfrm>
            <a:off x="2939050" y="171825"/>
            <a:ext cx="5250900" cy="3319800"/>
          </a:xfrm>
          <a:prstGeom prst="rect">
            <a:avLst/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53"/>
          <p:cNvSpPr txBox="1"/>
          <p:nvPr/>
        </p:nvSpPr>
        <p:spPr>
          <a:xfrm>
            <a:off x="2321350" y="230925"/>
            <a:ext cx="6177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１２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・</a:t>
            </a:r>
            <a:endParaRPr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２３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0" name="Google Shape;350;p53"/>
          <p:cNvSpPr txBox="1"/>
          <p:nvPr/>
        </p:nvSpPr>
        <p:spPr>
          <a:xfrm>
            <a:off x="2939050" y="3491625"/>
            <a:ext cx="5250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latin typeface="Roboto"/>
                <a:ea typeface="Roboto"/>
                <a:cs typeface="Roboto"/>
                <a:sym typeface="Roboto"/>
              </a:rPr>
              <a:t>１・・・・・・・・・・・・１６・・・・・・・・・・・３３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51" name="Google Shape;351;p53"/>
          <p:cNvCxnSpPr/>
          <p:nvPr/>
        </p:nvCxnSpPr>
        <p:spPr>
          <a:xfrm>
            <a:off x="3035075" y="3303650"/>
            <a:ext cx="4928700" cy="1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" name="Google Shape;352;p53"/>
          <p:cNvCxnSpPr/>
          <p:nvPr/>
        </p:nvCxnSpPr>
        <p:spPr>
          <a:xfrm>
            <a:off x="3182800" y="435075"/>
            <a:ext cx="13500" cy="2793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53" name="Google Shape;353;p53"/>
          <p:cNvSpPr txBox="1"/>
          <p:nvPr/>
        </p:nvSpPr>
        <p:spPr>
          <a:xfrm>
            <a:off x="5134750" y="2642200"/>
            <a:ext cx="859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X軸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4" name="Google Shape;354;p53"/>
          <p:cNvSpPr txBox="1"/>
          <p:nvPr/>
        </p:nvSpPr>
        <p:spPr>
          <a:xfrm>
            <a:off x="3328500" y="1303875"/>
            <a:ext cx="617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Y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latin typeface="Roboto"/>
                <a:ea typeface="Roboto"/>
                <a:cs typeface="Roboto"/>
                <a:sym typeface="Roboto"/>
              </a:rPr>
              <a:t>軸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5" name="Google Shape;355;p53"/>
          <p:cNvSpPr txBox="1"/>
          <p:nvPr/>
        </p:nvSpPr>
        <p:spPr>
          <a:xfrm>
            <a:off x="376025" y="3950925"/>
            <a:ext cx="7050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X=RND(16) :Y=RND(12)</a:t>
            </a:r>
            <a:endParaRPr sz="600"/>
          </a:p>
        </p:txBody>
      </p:sp>
      <p:sp>
        <p:nvSpPr>
          <p:cNvPr id="356" name="Google Shape;356;p53"/>
          <p:cNvSpPr/>
          <p:nvPr/>
        </p:nvSpPr>
        <p:spPr>
          <a:xfrm>
            <a:off x="2954500" y="214875"/>
            <a:ext cx="2565000" cy="1826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57" name="Google Shape;357;p53"/>
          <p:cNvCxnSpPr/>
          <p:nvPr/>
        </p:nvCxnSpPr>
        <p:spPr>
          <a:xfrm rot="10800000" flipH="1">
            <a:off x="2484450" y="2095000"/>
            <a:ext cx="1302600" cy="1772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8" name="Google Shape;358;p53"/>
          <p:cNvSpPr txBox="1"/>
          <p:nvPr/>
        </p:nvSpPr>
        <p:spPr>
          <a:xfrm>
            <a:off x="280000" y="3089025"/>
            <a:ext cx="1797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この範囲になるね！！</a:t>
            </a:r>
            <a:endParaRPr sz="22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4"/>
          <p:cNvSpPr txBox="1">
            <a:spLocks noGrp="1"/>
          </p:cNvSpPr>
          <p:nvPr>
            <p:ph type="body" idx="1"/>
          </p:nvPr>
        </p:nvSpPr>
        <p:spPr>
          <a:xfrm>
            <a:off x="269225" y="214925"/>
            <a:ext cx="84444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じゃあ、全体にランダムに表示させてみよう</a:t>
            </a:r>
            <a:endParaRPr sz="2575"/>
          </a:p>
        </p:txBody>
      </p:sp>
      <p:sp>
        <p:nvSpPr>
          <p:cNvPr id="364" name="Google Shape;364;p54"/>
          <p:cNvSpPr txBox="1"/>
          <p:nvPr/>
        </p:nvSpPr>
        <p:spPr>
          <a:xfrm>
            <a:off x="483450" y="1012925"/>
            <a:ext cx="6473100" cy="27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X=RND(32) : Y=RND(23)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LC　X,Y : ?”@”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GOTO 10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RUN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5"/>
          <p:cNvSpPr txBox="1">
            <a:spLocks noGrp="1"/>
          </p:cNvSpPr>
          <p:nvPr>
            <p:ph type="body" idx="1"/>
          </p:nvPr>
        </p:nvSpPr>
        <p:spPr>
          <a:xfrm>
            <a:off x="269225" y="214925"/>
            <a:ext cx="8444400" cy="17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どんどん増えていく・・・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消すためにはどうしたら良いだろう？</a:t>
            </a:r>
            <a:endParaRPr sz="4400"/>
          </a:p>
        </p:txBody>
      </p:sp>
      <p:sp>
        <p:nvSpPr>
          <p:cNvPr id="370" name="Google Shape;370;p55"/>
          <p:cNvSpPr txBox="1"/>
          <p:nvPr/>
        </p:nvSpPr>
        <p:spPr>
          <a:xfrm>
            <a:off x="497325" y="1997250"/>
            <a:ext cx="6473100" cy="27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X=RND(32) : Y=RND(23)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LC　X,Y : ?”@”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GOTO 10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RUN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71" name="Google Shape;371;p55"/>
          <p:cNvCxnSpPr/>
          <p:nvPr/>
        </p:nvCxnSpPr>
        <p:spPr>
          <a:xfrm rot="10800000">
            <a:off x="4485800" y="1862875"/>
            <a:ext cx="1933500" cy="9036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72" name="Google Shape;372;p55"/>
          <p:cNvSpPr txBox="1"/>
          <p:nvPr/>
        </p:nvSpPr>
        <p:spPr>
          <a:xfrm>
            <a:off x="5130075" y="2847050"/>
            <a:ext cx="39081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900">
                <a:latin typeface="Roboto"/>
                <a:ea typeface="Roboto"/>
                <a:cs typeface="Roboto"/>
                <a:sym typeface="Roboto"/>
              </a:rPr>
              <a:t>ここに何かを入れればいいんだね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900">
                <a:latin typeface="Roboto"/>
                <a:ea typeface="Roboto"/>
                <a:cs typeface="Roboto"/>
                <a:sym typeface="Roboto"/>
              </a:rPr>
              <a:t>途中で入れる場合は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900">
                <a:latin typeface="Roboto"/>
                <a:ea typeface="Roboto"/>
                <a:cs typeface="Roboto"/>
                <a:sym typeface="Roboto"/>
              </a:rPr>
              <a:t>１～９の値で入れられるよ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6"/>
          <p:cNvSpPr txBox="1">
            <a:spLocks noGrp="1"/>
          </p:cNvSpPr>
          <p:nvPr>
            <p:ph type="body" idx="1"/>
          </p:nvPr>
        </p:nvSpPr>
        <p:spPr>
          <a:xfrm>
            <a:off x="269225" y="214925"/>
            <a:ext cx="8444400" cy="17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4000"/>
              <a:t>表示される速さを変えるには</a:t>
            </a:r>
            <a:endParaRPr sz="400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000"/>
              <a:t>どうしたら良いだろう？</a:t>
            </a:r>
            <a:endParaRPr sz="4000"/>
          </a:p>
        </p:txBody>
      </p:sp>
      <p:sp>
        <p:nvSpPr>
          <p:cNvPr id="378" name="Google Shape;378;p56"/>
          <p:cNvSpPr txBox="1"/>
          <p:nvPr/>
        </p:nvSpPr>
        <p:spPr>
          <a:xfrm>
            <a:off x="497325" y="1997250"/>
            <a:ext cx="6473100" cy="27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X=RND(32) : Y=RND(23)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20　LC　X,Y : ?”@”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30　GOTO 10</a:t>
            </a:r>
            <a:endParaRPr sz="31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RUN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9" name="Google Shape;379;p56"/>
          <p:cNvSpPr txBox="1"/>
          <p:nvPr/>
        </p:nvSpPr>
        <p:spPr>
          <a:xfrm>
            <a:off x="3881150" y="2685900"/>
            <a:ext cx="3021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：WAIT〇</a:t>
            </a:r>
            <a:endParaRPr sz="30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7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48855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3300" b="1"/>
              <a:t>今日のミッション！！</a:t>
            </a:r>
            <a:endParaRPr sz="3300" b="1"/>
          </a:p>
        </p:txBody>
      </p:sp>
      <p:sp>
        <p:nvSpPr>
          <p:cNvPr id="385" name="Google Shape;385;p57"/>
          <p:cNvSpPr txBox="1">
            <a:spLocks noGrp="1"/>
          </p:cNvSpPr>
          <p:nvPr>
            <p:ph type="title"/>
          </p:nvPr>
        </p:nvSpPr>
        <p:spPr>
          <a:xfrm>
            <a:off x="2021900" y="1569625"/>
            <a:ext cx="3323100" cy="10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5500" b="1"/>
              <a:t>線香花火</a:t>
            </a:r>
            <a:endParaRPr sz="5500" b="1"/>
          </a:p>
        </p:txBody>
      </p:sp>
      <p:sp>
        <p:nvSpPr>
          <p:cNvPr id="386" name="Google Shape;386;p57"/>
          <p:cNvSpPr txBox="1">
            <a:spLocks noGrp="1"/>
          </p:cNvSpPr>
          <p:nvPr>
            <p:ph type="body" idx="1"/>
          </p:nvPr>
        </p:nvSpPr>
        <p:spPr>
          <a:xfrm>
            <a:off x="595950" y="2900825"/>
            <a:ext cx="73410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400"/>
              <a:t>のプログラムを作ってみて。</a:t>
            </a:r>
            <a:endParaRPr sz="257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8"/>
          <p:cNvSpPr txBox="1">
            <a:spLocks noGrp="1"/>
          </p:cNvSpPr>
          <p:nvPr>
            <p:ph type="body" idx="1"/>
          </p:nvPr>
        </p:nvSpPr>
        <p:spPr>
          <a:xfrm>
            <a:off x="269225" y="214925"/>
            <a:ext cx="8444400" cy="14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途中までの”ヒント”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まずはずっと表示される線香花火を作らないとだね</a:t>
            </a:r>
            <a:endParaRPr sz="2575"/>
          </a:p>
        </p:txBody>
      </p:sp>
      <p:sp>
        <p:nvSpPr>
          <p:cNvPr id="392" name="Google Shape;392;p58"/>
          <p:cNvSpPr txBox="1"/>
          <p:nvPr/>
        </p:nvSpPr>
        <p:spPr>
          <a:xfrm>
            <a:off x="441875" y="1725150"/>
            <a:ext cx="6473100" cy="8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　LC 16,1:?”|”</a:t>
            </a:r>
            <a:endParaRPr sz="3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3" name="Google Shape;393;p58"/>
          <p:cNvSpPr txBox="1"/>
          <p:nvPr/>
        </p:nvSpPr>
        <p:spPr>
          <a:xfrm>
            <a:off x="6169425" y="1816175"/>
            <a:ext cx="25443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500">
                <a:latin typeface="Roboto"/>
                <a:ea typeface="Roboto"/>
                <a:cs typeface="Roboto"/>
                <a:sym typeface="Roboto"/>
              </a:rPr>
              <a:t>コピー機能を</a:t>
            </a:r>
            <a:endParaRPr sz="25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500">
                <a:latin typeface="Roboto"/>
                <a:ea typeface="Roboto"/>
                <a:cs typeface="Roboto"/>
                <a:sym typeface="Roboto"/>
              </a:rPr>
              <a:t>使うと便利だよ</a:t>
            </a:r>
            <a:endParaRPr sz="25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Google Shape;398;p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5400" y="360413"/>
            <a:ext cx="4422675" cy="4422675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59"/>
          <p:cNvSpPr txBox="1">
            <a:spLocks noGrp="1"/>
          </p:cNvSpPr>
          <p:nvPr>
            <p:ph type="body" idx="1"/>
          </p:nvPr>
        </p:nvSpPr>
        <p:spPr>
          <a:xfrm>
            <a:off x="349800" y="194150"/>
            <a:ext cx="8444400" cy="14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865"/>
              <a:buNone/>
            </a:pPr>
            <a:r>
              <a:rPr lang="ja" sz="3939"/>
              <a:t>次は　RND　をうまく使って火花を作ってみるといいよ</a:t>
            </a:r>
            <a:endParaRPr sz="4039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60"/>
          <p:cNvSpPr txBox="1">
            <a:spLocks noGrp="1"/>
          </p:cNvSpPr>
          <p:nvPr>
            <p:ph type="ctrTitle"/>
          </p:nvPr>
        </p:nvSpPr>
        <p:spPr>
          <a:xfrm>
            <a:off x="460950" y="596800"/>
            <a:ext cx="86199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今日のプログラミング学習は・・・</a:t>
            </a:r>
            <a:endParaRPr/>
          </a:p>
        </p:txBody>
      </p:sp>
      <p:sp>
        <p:nvSpPr>
          <p:cNvPr id="405" name="Google Shape;405;p60"/>
          <p:cNvSpPr txBox="1"/>
          <p:nvPr/>
        </p:nvSpPr>
        <p:spPr>
          <a:xfrm>
            <a:off x="926625" y="1914125"/>
            <a:ext cx="77565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変数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61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変数とは・・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値が変わっていく数のことです。</a:t>
            </a:r>
            <a:endParaRPr sz="56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62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変数のプログラム</a:t>
            </a:r>
            <a:endParaRPr b="1"/>
          </a:p>
        </p:txBody>
      </p:sp>
      <p:sp>
        <p:nvSpPr>
          <p:cNvPr id="416" name="Google Shape;416;p62"/>
          <p:cNvSpPr txBox="1">
            <a:spLocks noGrp="1"/>
          </p:cNvSpPr>
          <p:nvPr>
            <p:ph type="body" idx="1"/>
          </p:nvPr>
        </p:nvSpPr>
        <p:spPr>
          <a:xfrm>
            <a:off x="311700" y="1017800"/>
            <a:ext cx="8444400" cy="36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Xの値を変えてみましょう。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10 CLS 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20 LC X,12:?”🧍”:WAIT5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>
                <a:solidFill>
                  <a:srgbClr val="FF0000"/>
                </a:solidFill>
              </a:rPr>
              <a:t>30 X=X+1</a:t>
            </a:r>
            <a:endParaRPr sz="440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40 GOTO10</a:t>
            </a:r>
            <a:endParaRPr sz="257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１秒ごとに音を鳴らす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714575" y="1216425"/>
            <a:ext cx="7289400" cy="337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500"/>
              <a:t>10 LED1:WAIT60:BEEP5,30</a:t>
            </a:r>
            <a:endParaRPr sz="3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500"/>
              <a:t>20 LED0:WAIT60:BEEP40,30</a:t>
            </a:r>
            <a:endParaRPr sz="3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3500"/>
              <a:t>30 GOTO10</a:t>
            </a:r>
            <a:endParaRPr sz="3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500"/>
              <a:t>RUN</a:t>
            </a:r>
            <a:endParaRPr sz="35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3"/>
          <p:cNvSpPr txBox="1">
            <a:spLocks noGrp="1"/>
          </p:cNvSpPr>
          <p:nvPr>
            <p:ph type="ctrTitle"/>
          </p:nvPr>
        </p:nvSpPr>
        <p:spPr>
          <a:xfrm>
            <a:off x="460950" y="59679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3280"/>
              <a:t>ここで必要なプログラミング言語は・・・</a:t>
            </a:r>
            <a:endParaRPr sz="3280"/>
          </a:p>
        </p:txBody>
      </p:sp>
      <p:sp>
        <p:nvSpPr>
          <p:cNvPr id="422" name="Google Shape;422;p63"/>
          <p:cNvSpPr txBox="1"/>
          <p:nvPr/>
        </p:nvSpPr>
        <p:spPr>
          <a:xfrm>
            <a:off x="926625" y="1914125"/>
            <a:ext cx="7756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CLV</a:t>
            </a:r>
            <a:r>
              <a:rPr lang="ja" sz="6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クリアバリアブル</a:t>
            </a:r>
            <a:endParaRPr sz="3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64"/>
          <p:cNvSpPr txBox="1">
            <a:spLocks noGrp="1"/>
          </p:cNvSpPr>
          <p:nvPr>
            <p:ph type="ctrTitle"/>
          </p:nvPr>
        </p:nvSpPr>
        <p:spPr>
          <a:xfrm>
            <a:off x="542650" y="1067550"/>
            <a:ext cx="8222100" cy="3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CLVとは・・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変数の値をリセットする</a:t>
            </a:r>
            <a:endParaRPr sz="5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5600"/>
              <a:t>　　　　　０に戻す</a:t>
            </a:r>
            <a:endParaRPr sz="56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5"/>
          <p:cNvSpPr txBox="1">
            <a:spLocks noGrp="1"/>
          </p:cNvSpPr>
          <p:nvPr>
            <p:ph type="title"/>
          </p:nvPr>
        </p:nvSpPr>
        <p:spPr>
          <a:xfrm>
            <a:off x="3964525" y="819200"/>
            <a:ext cx="4240800" cy="10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900" b="1"/>
              <a:t>IFを使うと・・・</a:t>
            </a:r>
            <a:endParaRPr sz="3900" b="1"/>
          </a:p>
        </p:txBody>
      </p:sp>
      <p:sp>
        <p:nvSpPr>
          <p:cNvPr id="433" name="Google Shape;433;p65"/>
          <p:cNvSpPr txBox="1">
            <a:spLocks noGrp="1"/>
          </p:cNvSpPr>
          <p:nvPr>
            <p:ph type="body" idx="1"/>
          </p:nvPr>
        </p:nvSpPr>
        <p:spPr>
          <a:xfrm>
            <a:off x="457250" y="462575"/>
            <a:ext cx="8444400" cy="36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400"/>
              <a:t>５  CLV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10 CLS 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20 LC X,12:?”🧍”:WAIT5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ja" sz="4400"/>
              <a:t>30 X=X+1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4400"/>
              <a:t>40 </a:t>
            </a:r>
            <a:r>
              <a:rPr lang="ja" sz="4400">
                <a:solidFill>
                  <a:srgbClr val="FF0000"/>
                </a:solidFill>
              </a:rPr>
              <a:t>IF X=31 THEN GOTO5 ELSE GOTO10</a:t>
            </a:r>
            <a:endParaRPr sz="2575">
              <a:solidFill>
                <a:srgbClr val="FF0000"/>
              </a:solidFill>
            </a:endParaRPr>
          </a:p>
        </p:txBody>
      </p:sp>
      <p:sp>
        <p:nvSpPr>
          <p:cNvPr id="434" name="Google Shape;434;p65"/>
          <p:cNvSpPr txBox="1"/>
          <p:nvPr/>
        </p:nvSpPr>
        <p:spPr>
          <a:xfrm>
            <a:off x="590900" y="3961700"/>
            <a:ext cx="59760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100">
                <a:latin typeface="Roboto"/>
                <a:ea typeface="Roboto"/>
                <a:cs typeface="Roboto"/>
                <a:sym typeface="Roboto"/>
              </a:rPr>
              <a:t>もし　X=31なら５へ、そうでなければ１０へ</a:t>
            </a:r>
            <a:endParaRPr sz="21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ctrTitle"/>
          </p:nvPr>
        </p:nvSpPr>
        <p:spPr>
          <a:xfrm>
            <a:off x="1004225" y="732198"/>
            <a:ext cx="6967500" cy="372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100"/>
              <a:t>光り方と音を工夫して早いリズムのプログラムを作ってみよう</a:t>
            </a:r>
            <a:endParaRPr sz="6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152500" y="526350"/>
            <a:ext cx="8859000" cy="109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/>
              <a:t>今日のプログラミング言語は・・・</a:t>
            </a:r>
            <a:endParaRPr sz="4200"/>
          </a:p>
        </p:txBody>
      </p:sp>
      <p:sp>
        <p:nvSpPr>
          <p:cNvPr id="126" name="Google Shape;126;p20"/>
          <p:cNvSpPr txBox="1"/>
          <p:nvPr/>
        </p:nvSpPr>
        <p:spPr>
          <a:xfrm>
            <a:off x="1025925" y="1940975"/>
            <a:ext cx="70290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0">
                <a:latin typeface="Roboto"/>
                <a:ea typeface="Roboto"/>
                <a:cs typeface="Roboto"/>
                <a:sym typeface="Roboto"/>
              </a:rPr>
              <a:t>PLAY　</a:t>
            </a:r>
            <a:r>
              <a:rPr lang="ja" sz="6600">
                <a:latin typeface="Roboto"/>
                <a:ea typeface="Roboto"/>
                <a:cs typeface="Roboto"/>
                <a:sym typeface="Roboto"/>
              </a:rPr>
              <a:t>です。</a:t>
            </a:r>
            <a:endParaRPr sz="6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title"/>
          </p:nvPr>
        </p:nvSpPr>
        <p:spPr>
          <a:xfrm>
            <a:off x="332725" y="526350"/>
            <a:ext cx="858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400"/>
              <a:t>音楽を再生（プレイ）することができるよ</a:t>
            </a:r>
            <a:endParaRPr sz="6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3824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プレイのプログラム</a:t>
            </a:r>
            <a:endParaRPr b="1"/>
          </a:p>
        </p:txBody>
      </p:sp>
      <p:sp>
        <p:nvSpPr>
          <p:cNvPr id="137" name="Google Shape;137;p22"/>
          <p:cNvSpPr txBox="1">
            <a:spLocks noGrp="1"/>
          </p:cNvSpPr>
          <p:nvPr>
            <p:ph type="body" idx="1"/>
          </p:nvPr>
        </p:nvSpPr>
        <p:spPr>
          <a:xfrm>
            <a:off x="311700" y="1017800"/>
            <a:ext cx="7826700" cy="11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3100"/>
              <a:t>音を音階（ドレミファソラシ）で鳴らすことができるよ。</a:t>
            </a:r>
            <a:endParaRPr sz="3100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4572000" y="303950"/>
            <a:ext cx="17115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200" b="1"/>
              <a:t>PLAY</a:t>
            </a:r>
            <a:endParaRPr sz="4200" b="1"/>
          </a:p>
        </p:txBody>
      </p:sp>
      <p:sp>
        <p:nvSpPr>
          <p:cNvPr id="139" name="Google Shape;139;p22"/>
          <p:cNvSpPr txBox="1"/>
          <p:nvPr/>
        </p:nvSpPr>
        <p:spPr>
          <a:xfrm>
            <a:off x="436475" y="2065775"/>
            <a:ext cx="6564900" cy="14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500" b="1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ド　レ　ミ　ファ　ソ　ラ　シ</a:t>
            </a:r>
            <a:endParaRPr sz="3500" b="1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3500" b="1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　  D　  E　   F　　G　  A　 B</a:t>
            </a:r>
            <a:endParaRPr sz="1800" b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1453</Words>
  <Application>Microsoft Office PowerPoint</Application>
  <PresentationFormat>画面に合わせる (16:9)</PresentationFormat>
  <Paragraphs>229</Paragraphs>
  <Slides>52</Slides>
  <Notes>52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52</vt:i4>
      </vt:variant>
    </vt:vector>
  </HeadingPairs>
  <TitlesOfParts>
    <vt:vector size="56" baseType="lpstr">
      <vt:lpstr>Roboto</vt:lpstr>
      <vt:lpstr>Arial</vt:lpstr>
      <vt:lpstr>Comic Sans MS</vt:lpstr>
      <vt:lpstr>Geometric</vt:lpstr>
      <vt:lpstr>PowerPoint プレゼンテーション</vt:lpstr>
      <vt:lpstr>音を鳴らすプログラム</vt:lpstr>
      <vt:lpstr>LEDを光らせながら音を鳴らしてみよう</vt:lpstr>
      <vt:lpstr>１秒毎に点滅するLEDと一緒に音を鳴らしてみよう</vt:lpstr>
      <vt:lpstr>１秒ごとに音を鳴らす</vt:lpstr>
      <vt:lpstr>光り方と音を工夫して早いリズムのプログラムを作ってみよう</vt:lpstr>
      <vt:lpstr>今日のプログラミング言語は・・・</vt:lpstr>
      <vt:lpstr>音楽を再生（プレイ）することができるよ</vt:lpstr>
      <vt:lpstr>プレイのプログラム</vt:lpstr>
      <vt:lpstr>PowerPoint プレゼンテーション</vt:lpstr>
      <vt:lpstr>PowerPoint プレゼンテーション</vt:lpstr>
      <vt:lpstr>今日のプログラミング言語は・・・</vt:lpstr>
      <vt:lpstr>ボタンを押すと、LEDが光る、音がなるなどができるよ！！</vt:lpstr>
      <vt:lpstr>ボタンプログラム</vt:lpstr>
      <vt:lpstr>今日のプログラミング言語は・・・</vt:lpstr>
      <vt:lpstr>IFとは・・ もし～なら・・という意味です。</vt:lpstr>
      <vt:lpstr>イフ　プログラム</vt:lpstr>
      <vt:lpstr>今日のプログラミング言語は・・・</vt:lpstr>
      <vt:lpstr>PRINTとは・・ 表示する という意味です。</vt:lpstr>
      <vt:lpstr>プリントプログラム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今日のプログラミング言語は・・・</vt:lpstr>
      <vt:lpstr>LOCATEとは・・ 指定の場所に置く という意味です。</vt:lpstr>
      <vt:lpstr>PowerPoint プレゼンテーション</vt:lpstr>
      <vt:lpstr>LOCATEプログラム</vt:lpstr>
      <vt:lpstr>表示範囲</vt:lpstr>
      <vt:lpstr>PowerPoint プレゼンテーション</vt:lpstr>
      <vt:lpstr>PowerPoint プレゼンテーション</vt:lpstr>
      <vt:lpstr>PowerPoint プレゼンテーション</vt:lpstr>
      <vt:lpstr>今日のミッション！！</vt:lpstr>
      <vt:lpstr>キャラクターコード　一覧</vt:lpstr>
      <vt:lpstr>今日のプログラミング言語は・・・</vt:lpstr>
      <vt:lpstr>RNDとは・・ 決まりがない、ばらばらに、という意味です。</vt:lpstr>
      <vt:lpstr>RNDプログラム</vt:lpstr>
      <vt:lpstr>表示範囲</vt:lpstr>
      <vt:lpstr>PowerPoint プレゼンテーション</vt:lpstr>
      <vt:lpstr>PowerPoint プレゼンテーション</vt:lpstr>
      <vt:lpstr>PowerPoint プレゼンテーション</vt:lpstr>
      <vt:lpstr>今日のミッション！！</vt:lpstr>
      <vt:lpstr>PowerPoint プレゼンテーション</vt:lpstr>
      <vt:lpstr>PowerPoint プレゼンテーション</vt:lpstr>
      <vt:lpstr>今日のプログラミング学習は・・・</vt:lpstr>
      <vt:lpstr>変数とは・・ 値が変わっていく数のことです。</vt:lpstr>
      <vt:lpstr>変数のプログラム</vt:lpstr>
      <vt:lpstr>ここで必要なプログラミング言語は・・・</vt:lpstr>
      <vt:lpstr>CLVとは・・ 変数の値をリセットする 　　　　　０に戻す</vt:lpstr>
      <vt:lpstr>IFを使うと・・・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吉岡町教育委員会</cp:lastModifiedBy>
  <cp:revision>1</cp:revision>
  <dcterms:modified xsi:type="dcterms:W3CDTF">2023-02-21T07:21:11Z</dcterms:modified>
</cp:coreProperties>
</file>