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256" r:id="rId3"/>
    <p:sldId id="257" r:id="rId4"/>
    <p:sldId id="258" r:id="rId5"/>
    <p:sldId id="260" r:id="rId6"/>
    <p:sldId id="259" r:id="rId7"/>
    <p:sldId id="261" r:id="rId8"/>
    <p:sldId id="262" r:id="rId9"/>
    <p:sldId id="263" r:id="rId10"/>
    <p:sldId id="264" r:id="rId11"/>
    <p:sldId id="265" r:id="rId1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USER" initials="U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 autoAdjust="0"/>
  </p:normalViewPr>
  <p:slideViewPr>
    <p:cSldViewPr snapToGrid="0">
      <p:cViewPr varScale="1">
        <p:scale>
          <a:sx n="117" d="100"/>
          <a:sy n="117" d="100"/>
        </p:scale>
        <p:origin x="294" y="10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8" d="100"/>
          <a:sy n="88" d="100"/>
        </p:scale>
        <p:origin x="3822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8" Type="http://schemas.openxmlformats.org/officeDocument/2006/relationships/commentAuthors" Target="commentAuthors.xml"/><Relationship Id="rId17" Type="http://schemas.openxmlformats.org/officeDocument/2006/relationships/tableStyles" Target="tableStyles.xml"/><Relationship Id="rId16" Type="http://schemas.openxmlformats.org/officeDocument/2006/relationships/viewProps" Target="viewProps.xml"/><Relationship Id="rId15" Type="http://schemas.openxmlformats.org/officeDocument/2006/relationships/presProps" Target="presProps.xml"/><Relationship Id="rId14" Type="http://schemas.openxmlformats.org/officeDocument/2006/relationships/handoutMaster" Target="handoutMasters/handoutMaster1.xml"/><Relationship Id="rId13" Type="http://schemas.openxmlformats.org/officeDocument/2006/relationships/notesMaster" Target="notesMasters/notesMaster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D61A3E-AC6E-4B60-95A4-C1B3371851F9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990A3E0-14E8-4BE6-85AB-5C5385A62A44}" type="slidenum">
              <a:rPr kumimoji="1" lang="ja-JP" altLang="en-US" smtClean="0"/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4C34F6E-DEEE-400C-92A1-19923C75B907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  <a:endParaRPr kumimoji="1" lang="ja-JP" altLang="en-US" smtClean="0"/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23A1E1-D89E-4D9F-ACC7-724568FAD569}" type="slidenum">
              <a:rPr kumimoji="1" lang="ja-JP" altLang="en-US" smtClean="0"/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5B98E-B881-44C6-965E-C4CBF4BD5DE0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1B85B-3F11-4807-BF0A-089ABAB91E6D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en-US" smtClean="0"/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フッター</a:t>
            </a:r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en-US" smtClean="0"/>
            </a:fld>
            <a:endParaRPr lang="en-US"/>
          </a:p>
        </p:txBody>
      </p:sp>
      <p:sp>
        <p:nvSpPr>
          <p:cNvPr id="7" name="コンテンツ プレースホルダー 6"/>
          <p:cNvSpPr>
            <a:spLocks noGrp="1"/>
          </p:cNvSpPr>
          <p:nvPr>
            <p:ph sz="quarter" idx="13"/>
          </p:nvPr>
        </p:nvSpPr>
        <p:spPr>
          <a:xfrm>
            <a:off x="838200" y="551543"/>
            <a:ext cx="10515600" cy="5558971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マスター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  <a:endParaRPr kumimoji="1" lang="ja-JP" altLang="en-US" smtClean="0"/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5B98E-B881-44C6-965E-C4CBF4BD5DE0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1B85B-3F11-4807-BF0A-089ABAB91E6D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  <a:endParaRPr kumimoji="1" lang="ja-JP" altLang="en-US" smtClean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5B98E-B881-44C6-965E-C4CBF4BD5DE0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1B85B-3F11-4807-BF0A-089ABAB91E6D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  <a:endParaRPr kumimoji="1" lang="ja-JP" altLang="en-US" smtClean="0"/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  <a:endParaRPr kumimoji="1" lang="ja-JP" altLang="en-US" smtClean="0"/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5B98E-B881-44C6-965E-C4CBF4BD5DE0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1B85B-3F11-4807-BF0A-089ABAB91E6D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  <a:endParaRPr kumimoji="1" lang="ja-JP" altLang="en-US" smtClean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  <a:endParaRPr kumimoji="1" lang="ja-JP" altLang="en-US" smtClean="0"/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  <a:endParaRPr kumimoji="1" lang="ja-JP" altLang="en-US" smtClean="0"/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  <a:endParaRPr kumimoji="1" lang="ja-JP" altLang="en-US" smtClean="0"/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5B98E-B881-44C6-965E-C4CBF4BD5DE0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1B85B-3F11-4807-BF0A-089ABAB91E6D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5B98E-B881-44C6-965E-C4CBF4BD5DE0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1B85B-3F11-4807-BF0A-089ABAB91E6D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5B98E-B881-44C6-965E-C4CBF4BD5DE0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1B85B-3F11-4807-BF0A-089ABAB91E6D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  <a:endParaRPr kumimoji="1" lang="ja-JP" altLang="en-US" smtClean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5B98E-B881-44C6-965E-C4CBF4BD5DE0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1B85B-3F11-4807-BF0A-089ABAB91E6D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orient="vert"/>
          </p:nvPr>
        </p:nvSpPr>
        <p:spPr>
          <a:xfrm>
            <a:off x="9824484" y="365125"/>
            <a:ext cx="1529316" cy="5811838"/>
          </a:xfrm>
        </p:spPr>
        <p:txBody>
          <a:bodyPr vert="eaVert">
            <a:normAutofit/>
          </a:bodyPr>
          <a:lstStyle>
            <a:lvl1pPr>
              <a:defRPr sz="4400"/>
            </a:lvl1pPr>
          </a:lstStyle>
          <a:p>
            <a:r>
              <a:rPr lang="ja-JP"/>
              <a:t>マスター タイトルの書式設定</a:t>
            </a:r>
            <a:endParaRPr lang="ja-JP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8879958" cy="5811838"/>
          </a:xfrm>
        </p:spPr>
        <p:txBody>
          <a:bodyPr vert="eaVert"/>
          <a:lstStyle>
            <a:lvl1pPr marL="228600" indent="-228600">
              <a:defRPr kumimoji="1" lang="ja-JP" altLang="en-US" sz="28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>
              <a:defRPr kumimoji="1" lang="ja-JP" altLang="en-US" sz="24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>
              <a:defRPr kumimoji="1" lang="ja-JP" altLang="en-US" sz="20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>
              <a:defRPr kumimoji="1" lang="ja-JP" altLang="en-US" sz="18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>
              <a:defRPr kumimoji="1" lang="ja-JP" altLang="en-US" sz="1800" kern="1200" dirty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</a:lstStyle>
          <a:p>
            <a:pPr marL="228600" lvl="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</a:pPr>
            <a:r>
              <a:rPr kumimoji="1" lang="ja-JP" altLang="en-US" dirty="0" smtClean="0"/>
              <a:t>マスター テキストの書式設定</a:t>
            </a:r>
            <a:endParaRPr kumimoji="1" lang="ja-JP" altLang="en-US" dirty="0" smtClean="0"/>
          </a:p>
          <a:p>
            <a:pPr marL="685800" lvl="1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</a:pPr>
            <a:r>
              <a:rPr kumimoji="1" lang="ja-JP" altLang="en-US" dirty="0" smtClean="0"/>
              <a:t>第 2 レベル</a:t>
            </a:r>
            <a:endParaRPr kumimoji="1" lang="ja-JP" altLang="en-US" dirty="0" smtClean="0"/>
          </a:p>
          <a:p>
            <a:pPr marL="1143000" lvl="2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</a:pPr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marL="1600200" lvl="3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</a:pPr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marL="2057400" lvl="4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</a:pPr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en-US" altLang="ja-JP" smtClean="0"/>
            </a:fld>
            <a:endParaRPr lang="ja-JP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en-US" altLang="ja-JP" smtClean="0"/>
            </a:fld>
            <a:endParaRPr 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  <a:endParaRPr kumimoji="1" lang="ja-JP" altLang="en-US" smtClean="0"/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  <a:endParaRPr kumimoji="1" lang="ja-JP" altLang="en-US" smtClean="0"/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C5B98E-B881-44C6-965E-C4CBF4BD5DE0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61B85B-3F11-4807-BF0A-089ABAB91E6D}" type="slidenum">
              <a:rPr kumimoji="1" lang="ja-JP" altLang="en-US" smtClean="0"/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anchor="t" anchorCtr="0"/>
          <a:p>
            <a:r>
              <a:rPr lang="ja-JP" altLang="en-US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図で整理しよう</a:t>
            </a:r>
            <a:endParaRPr lang="ja-JP" altLang="en-US">
              <a:solidFill>
                <a:srgbClr val="C00000"/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  <p:sp>
        <p:nvSpPr>
          <p:cNvPr id="6" name="コンテンツプレースホルダ 5"/>
          <p:cNvSpPr>
            <a:spLocks noGrp="1"/>
          </p:cNvSpPr>
          <p:nvPr>
            <p:ph sz="half" idx="2"/>
          </p:nvPr>
        </p:nvSpPr>
        <p:spPr>
          <a:xfrm>
            <a:off x="216000" y="1440000"/>
            <a:ext cx="5181600" cy="4351338"/>
          </a:xfrm>
        </p:spPr>
        <p:txBody>
          <a:bodyPr vert="horz"/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たろうくんは、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こうえんにいった。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7" name="楕円 6"/>
          <p:cNvSpPr/>
          <p:nvPr/>
        </p:nvSpPr>
        <p:spPr>
          <a:xfrm>
            <a:off x="6657975" y="2004695"/>
            <a:ext cx="4572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48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たろうくん</a:t>
            </a:r>
            <a:endParaRPr lang="ja-JP" altLang="en-US" sz="48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8" name="四角形 7"/>
          <p:cNvSpPr/>
          <p:nvPr/>
        </p:nvSpPr>
        <p:spPr>
          <a:xfrm>
            <a:off x="6517640" y="4043680"/>
            <a:ext cx="4836160" cy="1158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48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こうえん</a:t>
            </a:r>
            <a:endParaRPr lang="ja-JP" altLang="en-US" sz="48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11" name="直線矢印コネクタ 10"/>
          <p:cNvCxnSpPr>
            <a:stCxn id="7" idx="4"/>
            <a:endCxn id="8" idx="0"/>
          </p:cNvCxnSpPr>
          <p:nvPr/>
        </p:nvCxnSpPr>
        <p:spPr>
          <a:xfrm flipH="1">
            <a:off x="8935720" y="3230245"/>
            <a:ext cx="8255" cy="813435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" name="テキストボックス 11"/>
          <p:cNvSpPr txBox="1"/>
          <p:nvPr/>
        </p:nvSpPr>
        <p:spPr>
          <a:xfrm>
            <a:off x="348615" y="4638675"/>
            <a:ext cx="5661660" cy="193802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ja-JP" sz="2000">
                <a:solidFill>
                  <a:schemeClr val="bg1">
                    <a:lumMod val="50000"/>
                  </a:schemeClr>
                </a:solidFill>
              </a:rPr>
              <a:t>※</a:t>
            </a:r>
            <a:r>
              <a:rPr lang="ja-JP" altLang="en-US" sz="2000">
                <a:solidFill>
                  <a:schemeClr val="bg1">
                    <a:lumMod val="50000"/>
                  </a:schemeClr>
                </a:solidFill>
              </a:rPr>
              <a:t>作成者コメント</a:t>
            </a:r>
            <a:endParaRPr lang="ja-JP" altLang="en-US" sz="2000">
              <a:solidFill>
                <a:schemeClr val="bg1">
                  <a:lumMod val="50000"/>
                </a:schemeClr>
              </a:solidFill>
            </a:endParaRPr>
          </a:p>
          <a:p>
            <a:pPr marL="107950" indent="-457200" fontAlgn="auto"/>
            <a:r>
              <a:rPr lang="ja-JP" altLang="en-US" sz="2000">
                <a:solidFill>
                  <a:schemeClr val="bg1">
                    <a:lumMod val="50000"/>
                  </a:schemeClr>
                </a:solidFill>
              </a:rPr>
              <a:t>・枠の大きさや形、矢印の向きや形は、工夫してください。</a:t>
            </a:r>
            <a:endParaRPr lang="ja-JP" altLang="en-US" sz="2000">
              <a:solidFill>
                <a:schemeClr val="bg1">
                  <a:lumMod val="50000"/>
                </a:schemeClr>
              </a:solidFill>
            </a:endParaRPr>
          </a:p>
          <a:p>
            <a:pPr marL="107950" indent="-457200" fontAlgn="auto"/>
            <a:r>
              <a:rPr lang="ja-JP" altLang="en-US" sz="2000">
                <a:solidFill>
                  <a:schemeClr val="bg1">
                    <a:lumMod val="50000"/>
                  </a:schemeClr>
                </a:solidFill>
              </a:rPr>
              <a:t>・もしこのまま提示するようであれば、アニメーション設定を行うと効果的です。設定はしていないので、必要に応じて設定してください。</a:t>
            </a:r>
            <a:endParaRPr lang="ja-JP" altLang="en-US" sz="2000">
              <a:solidFill>
                <a:schemeClr val="bg1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8" name="四角形 7"/>
          <p:cNvSpPr/>
          <p:nvPr/>
        </p:nvSpPr>
        <p:spPr>
          <a:xfrm>
            <a:off x="626110" y="5577840"/>
            <a:ext cx="1368000" cy="900000"/>
          </a:xfrm>
          <a:prstGeom prst="rect">
            <a:avLst/>
          </a:prstGeom>
          <a:ln>
            <a:solidFill>
              <a:srgbClr val="FF0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きなこ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17" name="直線矢印コネクタ 16"/>
          <p:cNvCxnSpPr>
            <a:stCxn id="7" idx="3"/>
            <a:endCxn id="8" idx="0"/>
          </p:cNvCxnSpPr>
          <p:nvPr/>
        </p:nvCxnSpPr>
        <p:spPr>
          <a:xfrm flipH="1">
            <a:off x="1310005" y="4242435"/>
            <a:ext cx="4073525" cy="1335405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八角形 1"/>
          <p:cNvSpPr/>
          <p:nvPr/>
        </p:nvSpPr>
        <p:spPr>
          <a:xfrm>
            <a:off x="1993900" y="4422140"/>
            <a:ext cx="2195830" cy="802640"/>
          </a:xfrm>
          <a:prstGeom prst="octagon">
            <a:avLst/>
          </a:prstGeom>
          <a:ln>
            <a:solidFill>
              <a:schemeClr val="accent5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こなにひく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3" name="四角形 2"/>
          <p:cNvSpPr/>
          <p:nvPr/>
        </p:nvSpPr>
        <p:spPr>
          <a:xfrm flipH="1">
            <a:off x="9765665" y="5503545"/>
            <a:ext cx="1656000" cy="900000"/>
          </a:xfrm>
          <a:prstGeom prst="rect">
            <a:avLst/>
          </a:prstGeom>
          <a:ln>
            <a:solidFill>
              <a:srgbClr val="FF0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なっとう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5" name="直線矢印コネクタ 4"/>
          <p:cNvCxnSpPr>
            <a:stCxn id="7" idx="5"/>
            <a:endCxn id="3" idx="0"/>
          </p:cNvCxnSpPr>
          <p:nvPr/>
        </p:nvCxnSpPr>
        <p:spPr>
          <a:xfrm>
            <a:off x="6809105" y="4242435"/>
            <a:ext cx="3784600" cy="1261110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" name="八角形 5"/>
          <p:cNvSpPr/>
          <p:nvPr/>
        </p:nvSpPr>
        <p:spPr>
          <a:xfrm flipH="1">
            <a:off x="7864475" y="4307205"/>
            <a:ext cx="2592000" cy="844550"/>
          </a:xfrm>
          <a:prstGeom prst="octagon">
            <a:avLst/>
          </a:prstGeom>
          <a:ln>
            <a:solidFill>
              <a:schemeClr val="accent5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ナットウキンの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力をかりる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19" name="直線矢印コネクタ 18"/>
          <p:cNvCxnSpPr>
            <a:stCxn id="7" idx="4"/>
            <a:endCxn id="13" idx="0"/>
          </p:cNvCxnSpPr>
          <p:nvPr/>
        </p:nvCxnSpPr>
        <p:spPr>
          <a:xfrm>
            <a:off x="6096000" y="4422140"/>
            <a:ext cx="1270" cy="1437005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" name="八角形 8"/>
          <p:cNvSpPr/>
          <p:nvPr/>
        </p:nvSpPr>
        <p:spPr>
          <a:xfrm flipH="1">
            <a:off x="4944110" y="4615815"/>
            <a:ext cx="2304000" cy="887730"/>
          </a:xfrm>
          <a:prstGeom prst="octagon">
            <a:avLst/>
          </a:prstGeom>
          <a:ln>
            <a:solidFill>
              <a:schemeClr val="accent5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コウジカビの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力をかりる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18" name="直線矢印コネクタ 17"/>
          <p:cNvCxnSpPr>
            <a:stCxn id="7" idx="0"/>
            <a:endCxn id="14" idx="2"/>
          </p:cNvCxnSpPr>
          <p:nvPr/>
        </p:nvCxnSpPr>
        <p:spPr>
          <a:xfrm flipH="1" flipV="1">
            <a:off x="6090285" y="1264920"/>
            <a:ext cx="5715" cy="1931670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" name="八角形 10"/>
          <p:cNvSpPr/>
          <p:nvPr/>
        </p:nvSpPr>
        <p:spPr>
          <a:xfrm flipH="1">
            <a:off x="3937000" y="1691005"/>
            <a:ext cx="4320000" cy="900000"/>
          </a:xfrm>
          <a:prstGeom prst="octagon">
            <a:avLst/>
          </a:prstGeom>
          <a:ln>
            <a:solidFill>
              <a:schemeClr val="accent5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やわらかいうちにとり入れ、さやごとゆでて食べる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20" name="直線矢印コネクタ 19"/>
          <p:cNvCxnSpPr>
            <a:stCxn id="7" idx="7"/>
            <a:endCxn id="16" idx="3"/>
          </p:cNvCxnSpPr>
          <p:nvPr/>
        </p:nvCxnSpPr>
        <p:spPr>
          <a:xfrm flipV="1">
            <a:off x="6809105" y="2141220"/>
            <a:ext cx="3284855" cy="1235075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" name="八角形 11"/>
          <p:cNvSpPr/>
          <p:nvPr/>
        </p:nvSpPr>
        <p:spPr>
          <a:xfrm flipH="1">
            <a:off x="7104380" y="2827655"/>
            <a:ext cx="3528000" cy="900000"/>
          </a:xfrm>
          <a:prstGeom prst="octagon">
            <a:avLst/>
          </a:prstGeom>
          <a:ln>
            <a:solidFill>
              <a:schemeClr val="accent5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日光に当てずに水だけ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やって育てる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13" name="四角形 12"/>
          <p:cNvSpPr/>
          <p:nvPr/>
        </p:nvSpPr>
        <p:spPr>
          <a:xfrm flipH="1">
            <a:off x="4727575" y="5859145"/>
            <a:ext cx="2739390" cy="899795"/>
          </a:xfrm>
          <a:prstGeom prst="rect">
            <a:avLst/>
          </a:prstGeom>
          <a:ln>
            <a:solidFill>
              <a:srgbClr val="FF0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みそ、しょうゆ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14" name="四角形 13"/>
          <p:cNvSpPr/>
          <p:nvPr/>
        </p:nvSpPr>
        <p:spPr>
          <a:xfrm flipH="1">
            <a:off x="5262245" y="365125"/>
            <a:ext cx="1656000" cy="900000"/>
          </a:xfrm>
          <a:prstGeom prst="rect">
            <a:avLst/>
          </a:prstGeom>
          <a:ln>
            <a:solidFill>
              <a:srgbClr val="FF0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えだまめ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15" name="四角形 14"/>
          <p:cNvSpPr/>
          <p:nvPr/>
        </p:nvSpPr>
        <p:spPr>
          <a:xfrm flipH="1">
            <a:off x="238125" y="1691005"/>
            <a:ext cx="1656000" cy="900000"/>
          </a:xfrm>
          <a:prstGeom prst="rect">
            <a:avLst/>
          </a:prstGeom>
          <a:ln>
            <a:solidFill>
              <a:srgbClr val="FF0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とうふ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16" name="四角形 15"/>
          <p:cNvSpPr/>
          <p:nvPr/>
        </p:nvSpPr>
        <p:spPr>
          <a:xfrm flipH="1">
            <a:off x="10093960" y="1691005"/>
            <a:ext cx="1656000" cy="900000"/>
          </a:xfrm>
          <a:prstGeom prst="rect">
            <a:avLst/>
          </a:prstGeom>
          <a:ln>
            <a:solidFill>
              <a:srgbClr val="FF0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もやし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21" name="直線矢印コネクタ 20"/>
          <p:cNvCxnSpPr>
            <a:stCxn id="7" idx="1"/>
            <a:endCxn id="15" idx="1"/>
          </p:cNvCxnSpPr>
          <p:nvPr/>
        </p:nvCxnSpPr>
        <p:spPr>
          <a:xfrm flipH="1" flipV="1">
            <a:off x="1894205" y="2141220"/>
            <a:ext cx="3489325" cy="1235075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" name="八角形 9"/>
          <p:cNvSpPr/>
          <p:nvPr/>
        </p:nvSpPr>
        <p:spPr>
          <a:xfrm flipH="1">
            <a:off x="948055" y="2827655"/>
            <a:ext cx="4140000" cy="900000"/>
          </a:xfrm>
          <a:prstGeom prst="octagon">
            <a:avLst/>
          </a:prstGeom>
          <a:ln>
            <a:solidFill>
              <a:schemeClr val="accent5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2400">
                <a:latin typeface="UD デジタル 教科書体 NP-B" panose="02020700000000000000" charset="-128"/>
                <a:ea typeface="UD デジタル 教科書体 NP-B" panose="02020700000000000000" charset="-128"/>
              </a:rPr>
              <a:t>大切なえいようだけを取り出してちがう食品にする</a:t>
            </a:r>
            <a:endParaRPr lang="ja-JP" altLang="en-US" sz="24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7" name="楕円 6"/>
          <p:cNvSpPr/>
          <p:nvPr/>
        </p:nvSpPr>
        <p:spPr>
          <a:xfrm>
            <a:off x="5088255" y="3196590"/>
            <a:ext cx="2016000" cy="1225550"/>
          </a:xfrm>
          <a:prstGeom prst="ellipse">
            <a:avLst/>
          </a:prstGeom>
          <a:ln>
            <a:solidFill>
              <a:srgbClr val="FF0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200">
                <a:solidFill>
                  <a:srgbClr val="FF0000"/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だいず</a:t>
            </a:r>
            <a:endParaRPr lang="ja-JP" altLang="en-US" sz="3200">
              <a:solidFill>
                <a:srgbClr val="FF0000"/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anchor="t" anchorCtr="0"/>
          <a:p>
            <a:r>
              <a:rPr lang="ja-JP" altLang="en-US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図で整理しよう</a:t>
            </a:r>
            <a:endParaRPr lang="ja-JP" altLang="en-US">
              <a:solidFill>
                <a:srgbClr val="C00000"/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  <p:sp>
        <p:nvSpPr>
          <p:cNvPr id="6" name="コンテンツプレースホルダ 5"/>
          <p:cNvSpPr>
            <a:spLocks noGrp="1"/>
          </p:cNvSpPr>
          <p:nvPr>
            <p:ph sz="half" idx="2"/>
          </p:nvPr>
        </p:nvSpPr>
        <p:spPr>
          <a:xfrm>
            <a:off x="216000" y="1440000"/>
            <a:ext cx="5181600" cy="4351338"/>
          </a:xfrm>
        </p:spPr>
        <p:txBody>
          <a:bodyPr vert="horz"/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はなこさんは、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プレゼントを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もらった。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7" name="楕円 6"/>
          <p:cNvSpPr/>
          <p:nvPr/>
        </p:nvSpPr>
        <p:spPr>
          <a:xfrm>
            <a:off x="6657975" y="2004695"/>
            <a:ext cx="4572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48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はなこさ</a:t>
            </a:r>
            <a:r>
              <a:rPr lang="ja-JP" altLang="en-US" sz="4800">
                <a:latin typeface="UD デジタル 教科書体 NP-B" panose="02020700000000000000" charset="-128"/>
                <a:ea typeface="UD デジタル 教科書体 NP-B" panose="02020700000000000000" charset="-128"/>
              </a:rPr>
              <a:t>ん</a:t>
            </a:r>
            <a:endParaRPr lang="ja-JP" altLang="en-US" sz="48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8" name="四角形 7"/>
          <p:cNvSpPr/>
          <p:nvPr/>
        </p:nvSpPr>
        <p:spPr>
          <a:xfrm>
            <a:off x="7261860" y="4043680"/>
            <a:ext cx="3347720" cy="1158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4800">
                <a:latin typeface="UD デジタル 教科書体 NP-B" panose="02020700000000000000" charset="-128"/>
                <a:ea typeface="UD デジタル 教科書体 NP-B" panose="02020700000000000000" charset="-128"/>
              </a:rPr>
              <a:t>プレゼント</a:t>
            </a:r>
            <a:endParaRPr lang="ja-JP" altLang="en-US" sz="48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11" name="直線矢印コネクタ 10"/>
          <p:cNvCxnSpPr/>
          <p:nvPr/>
        </p:nvCxnSpPr>
        <p:spPr>
          <a:xfrm flipH="1" flipV="1">
            <a:off x="8935720" y="3230245"/>
            <a:ext cx="8255" cy="813435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anchor="t" anchorCtr="0"/>
          <a:p>
            <a:r>
              <a:rPr lang="ja-JP" altLang="en-US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図で整理しよう</a:t>
            </a:r>
            <a:endParaRPr lang="ja-JP" altLang="en-US">
              <a:solidFill>
                <a:srgbClr val="C00000"/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  <p:sp>
        <p:nvSpPr>
          <p:cNvPr id="6" name="コンテンツプレースホルダ 5"/>
          <p:cNvSpPr>
            <a:spLocks noGrp="1"/>
          </p:cNvSpPr>
          <p:nvPr>
            <p:ph sz="half" idx="2"/>
          </p:nvPr>
        </p:nvSpPr>
        <p:spPr>
          <a:xfrm>
            <a:off x="216000" y="1440000"/>
            <a:ext cx="5181600" cy="4351338"/>
          </a:xfrm>
        </p:spPr>
        <p:txBody>
          <a:bodyPr vert="horz"/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たろうくんは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はなこさんに、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おかしをあげた。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11" name="直線矢印コネクタ 10"/>
          <p:cNvCxnSpPr>
            <a:stCxn id="7" idx="4"/>
            <a:endCxn id="2" idx="0"/>
          </p:cNvCxnSpPr>
          <p:nvPr/>
        </p:nvCxnSpPr>
        <p:spPr>
          <a:xfrm>
            <a:off x="8943975" y="2362200"/>
            <a:ext cx="0" cy="2919095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楕円 6"/>
          <p:cNvSpPr/>
          <p:nvPr/>
        </p:nvSpPr>
        <p:spPr>
          <a:xfrm>
            <a:off x="6657975" y="1136650"/>
            <a:ext cx="4572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48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たろうくん</a:t>
            </a:r>
            <a:endParaRPr lang="ja-JP" altLang="en-US" sz="48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8" name="四角形 7"/>
          <p:cNvSpPr/>
          <p:nvPr/>
        </p:nvSpPr>
        <p:spPr>
          <a:xfrm>
            <a:off x="7677785" y="3175635"/>
            <a:ext cx="2515870" cy="1158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48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おかし</a:t>
            </a:r>
            <a:endParaRPr lang="ja-JP" altLang="en-US" sz="48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2" name="楕円 1"/>
          <p:cNvSpPr/>
          <p:nvPr/>
        </p:nvSpPr>
        <p:spPr>
          <a:xfrm>
            <a:off x="6657975" y="5281295"/>
            <a:ext cx="4572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48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はなこさん</a:t>
            </a:r>
            <a:endParaRPr lang="ja-JP" altLang="en-US" sz="48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anchor="t" anchorCtr="0"/>
          <a:p>
            <a:r>
              <a:rPr lang="ja-JP" altLang="en-US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図で整理しよう</a:t>
            </a:r>
            <a:endParaRPr lang="ja-JP" altLang="en-US">
              <a:solidFill>
                <a:srgbClr val="C00000"/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  <p:sp>
        <p:nvSpPr>
          <p:cNvPr id="10" name="四角形 9"/>
          <p:cNvSpPr/>
          <p:nvPr/>
        </p:nvSpPr>
        <p:spPr>
          <a:xfrm>
            <a:off x="5879465" y="716915"/>
            <a:ext cx="6112510" cy="1754505"/>
          </a:xfrm>
          <a:prstGeom prst="rect">
            <a:avLst/>
          </a:prstGeom>
          <a:noFill/>
          <a:ln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ja-JP" altLang="en-US"/>
          </a:p>
        </p:txBody>
      </p:sp>
      <p:sp>
        <p:nvSpPr>
          <p:cNvPr id="6" name="コンテンツプレースホルダ 5"/>
          <p:cNvSpPr>
            <a:spLocks noGrp="1"/>
          </p:cNvSpPr>
          <p:nvPr>
            <p:ph sz="half" idx="2"/>
          </p:nvPr>
        </p:nvSpPr>
        <p:spPr>
          <a:xfrm>
            <a:off x="216000" y="1440000"/>
            <a:ext cx="5181600" cy="4351338"/>
          </a:xfrm>
        </p:spPr>
        <p:txBody>
          <a:bodyPr vert="horz"/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いちろうくんと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じろうくんは、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いっしょに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8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おみせにいった。</a:t>
            </a:r>
            <a:endParaRPr lang="ja-JP" altLang="en-US" sz="48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7" name="楕円 6"/>
          <p:cNvSpPr/>
          <p:nvPr/>
        </p:nvSpPr>
        <p:spPr>
          <a:xfrm>
            <a:off x="6019800" y="862965"/>
            <a:ext cx="2880000" cy="152654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いちろう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くん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8" name="四角形 7"/>
          <p:cNvSpPr/>
          <p:nvPr/>
        </p:nvSpPr>
        <p:spPr>
          <a:xfrm>
            <a:off x="5879465" y="5342890"/>
            <a:ext cx="6112510" cy="1158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48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おみせ</a:t>
            </a:r>
            <a:endParaRPr lang="ja-JP" altLang="en-US" sz="48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3" name="楕円 2"/>
          <p:cNvSpPr/>
          <p:nvPr/>
        </p:nvSpPr>
        <p:spPr>
          <a:xfrm>
            <a:off x="9037320" y="862965"/>
            <a:ext cx="2880000" cy="152654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じろう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くん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11" name="直線矢印コネクタ 10"/>
          <p:cNvCxnSpPr>
            <a:stCxn id="10" idx="2"/>
            <a:endCxn id="8" idx="0"/>
          </p:cNvCxnSpPr>
          <p:nvPr/>
        </p:nvCxnSpPr>
        <p:spPr>
          <a:xfrm>
            <a:off x="8935720" y="2471420"/>
            <a:ext cx="0" cy="2871470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cxnSp>
        <p:nvCxnSpPr>
          <p:cNvPr id="14" name="直線矢印コネクタ 13"/>
          <p:cNvCxnSpPr>
            <a:endCxn id="2" idx="0"/>
          </p:cNvCxnSpPr>
          <p:nvPr/>
        </p:nvCxnSpPr>
        <p:spPr>
          <a:xfrm flipH="1">
            <a:off x="6481445" y="2505075"/>
            <a:ext cx="0" cy="2891155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anchor="t" anchorCtr="0"/>
          <a:p>
            <a:r>
              <a:rPr lang="ja-JP" altLang="en-US" sz="3600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次の文を表しているのは、どちらの図でしょう？</a:t>
            </a:r>
            <a:endParaRPr lang="ja-JP" altLang="en-US" sz="3600">
              <a:solidFill>
                <a:srgbClr val="C00000"/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  <p:sp>
        <p:nvSpPr>
          <p:cNvPr id="6" name="コンテンツプレースホルダ 5"/>
          <p:cNvSpPr>
            <a:spLocks noGrp="1"/>
          </p:cNvSpPr>
          <p:nvPr>
            <p:ph sz="half" idx="2"/>
          </p:nvPr>
        </p:nvSpPr>
        <p:spPr>
          <a:xfrm>
            <a:off x="216000" y="1440000"/>
            <a:ext cx="5181600" cy="4351338"/>
          </a:xfrm>
        </p:spPr>
        <p:txBody>
          <a:bodyPr vert="horz"/>
          <a:p>
            <a:pPr marL="0" indent="0">
              <a:buNone/>
            </a:pPr>
            <a:r>
              <a:rPr lang="ja-JP" altLang="en-US" sz="40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はなこさんは</a:t>
            </a:r>
            <a:endParaRPr lang="ja-JP" altLang="en-US" sz="40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0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いもうとに、</a:t>
            </a:r>
            <a:endParaRPr lang="ja-JP" altLang="en-US" sz="40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0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おもちゃを</a:t>
            </a:r>
            <a:endParaRPr lang="ja-JP" altLang="en-US" sz="40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0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かしてあげた。</a:t>
            </a:r>
            <a:endParaRPr lang="ja-JP" altLang="en-US" sz="40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7" name="楕円 6"/>
          <p:cNvSpPr/>
          <p:nvPr/>
        </p:nvSpPr>
        <p:spPr>
          <a:xfrm>
            <a:off x="4735830" y="1279525"/>
            <a:ext cx="3492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はなこさん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8" name="四角形 7"/>
          <p:cNvSpPr/>
          <p:nvPr/>
        </p:nvSpPr>
        <p:spPr>
          <a:xfrm>
            <a:off x="5473065" y="3291205"/>
            <a:ext cx="2016000" cy="1158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おもちゃ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15" name="直線矢印コネクタ 14"/>
          <p:cNvCxnSpPr>
            <a:endCxn id="3" idx="0"/>
          </p:cNvCxnSpPr>
          <p:nvPr/>
        </p:nvCxnSpPr>
        <p:spPr>
          <a:xfrm flipH="1">
            <a:off x="10300335" y="2505075"/>
            <a:ext cx="0" cy="2891155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楕円 1"/>
          <p:cNvSpPr/>
          <p:nvPr/>
        </p:nvSpPr>
        <p:spPr>
          <a:xfrm>
            <a:off x="4735195" y="5396230"/>
            <a:ext cx="3492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いもうと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3" name="楕円 2"/>
          <p:cNvSpPr/>
          <p:nvPr/>
        </p:nvSpPr>
        <p:spPr>
          <a:xfrm>
            <a:off x="8554085" y="5396230"/>
            <a:ext cx="3492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はなこさん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10" name="四角形 9"/>
          <p:cNvSpPr/>
          <p:nvPr/>
        </p:nvSpPr>
        <p:spPr>
          <a:xfrm>
            <a:off x="9291955" y="3291205"/>
            <a:ext cx="2016000" cy="1158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おもちゃ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11" name="楕円 10"/>
          <p:cNvSpPr/>
          <p:nvPr/>
        </p:nvSpPr>
        <p:spPr>
          <a:xfrm>
            <a:off x="8554085" y="1279525"/>
            <a:ext cx="3492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いもうと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12" name="テキストボックス 11"/>
          <p:cNvSpPr txBox="1"/>
          <p:nvPr/>
        </p:nvSpPr>
        <p:spPr>
          <a:xfrm>
            <a:off x="4296410" y="1026795"/>
            <a:ext cx="611505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ja-JP" altLang="en-US" sz="4000">
                <a:solidFill>
                  <a:schemeClr val="accent6">
                    <a:lumMod val="75000"/>
                  </a:schemeClr>
                </a:solidFill>
                <a:latin typeface="BIZ UDPゴシック" panose="020B0400000000000000" charset="-128"/>
                <a:ea typeface="BIZ UDPゴシック" panose="020B0400000000000000" charset="-128"/>
              </a:rPr>
              <a:t>Ⓐ</a:t>
            </a:r>
            <a:endParaRPr lang="ja-JP" altLang="en-US" sz="4000">
              <a:solidFill>
                <a:schemeClr val="accent6">
                  <a:lumMod val="75000"/>
                </a:schemeClr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  <p:sp>
        <p:nvSpPr>
          <p:cNvPr id="13" name="テキストボックス 12"/>
          <p:cNvSpPr txBox="1"/>
          <p:nvPr/>
        </p:nvSpPr>
        <p:spPr>
          <a:xfrm>
            <a:off x="8091170" y="1026795"/>
            <a:ext cx="611505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ja-JP" altLang="en-US" sz="4000">
                <a:solidFill>
                  <a:schemeClr val="accent6">
                    <a:lumMod val="75000"/>
                  </a:schemeClr>
                </a:solidFill>
                <a:latin typeface="BIZ UDPゴシック" panose="020B0400000000000000" charset="-128"/>
                <a:ea typeface="BIZ UDPゴシック" panose="020B0400000000000000" charset="-128"/>
              </a:rPr>
              <a:t>Ⓑ</a:t>
            </a:r>
            <a:endParaRPr lang="ja-JP" altLang="en-US" sz="4000">
              <a:solidFill>
                <a:schemeClr val="accent6">
                  <a:lumMod val="75000"/>
                </a:schemeClr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anchor="t" anchorCtr="0"/>
          <a:p>
            <a:r>
              <a:rPr lang="ja-JP" altLang="en-US" sz="3600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次の文を表しているのは、どちらの図でしょう？</a:t>
            </a:r>
            <a:endParaRPr lang="ja-JP" altLang="en-US" sz="3600">
              <a:solidFill>
                <a:srgbClr val="C00000"/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  <p:sp>
        <p:nvSpPr>
          <p:cNvPr id="6" name="コンテンツプレースホルダ 5"/>
          <p:cNvSpPr>
            <a:spLocks noGrp="1"/>
          </p:cNvSpPr>
          <p:nvPr>
            <p:ph sz="half" idx="2"/>
          </p:nvPr>
        </p:nvSpPr>
        <p:spPr>
          <a:xfrm>
            <a:off x="216000" y="1440000"/>
            <a:ext cx="3693795" cy="4351655"/>
          </a:xfrm>
        </p:spPr>
        <p:txBody>
          <a:bodyPr vert="horz"/>
          <a:p>
            <a:pPr marL="0" indent="0">
              <a:buNone/>
            </a:pPr>
            <a:r>
              <a:rPr lang="ja-JP" altLang="en-US" sz="40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はなこさんと</a:t>
            </a:r>
            <a:endParaRPr lang="ja-JP" altLang="en-US" sz="40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0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ようこさんは、</a:t>
            </a:r>
            <a:endParaRPr lang="ja-JP" altLang="en-US" sz="40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0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いっしょに</a:t>
            </a:r>
            <a:endParaRPr lang="ja-JP" altLang="en-US" sz="40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0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がっこうに</a:t>
            </a:r>
            <a:endParaRPr lang="ja-JP" altLang="en-US" sz="40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marL="0" indent="0">
              <a:buNone/>
            </a:pPr>
            <a:r>
              <a:rPr lang="ja-JP" altLang="en-US" sz="4000">
                <a:solidFill>
                  <a:schemeClr val="accent1">
                    <a:lumMod val="75000"/>
                  </a:schemeClr>
                </a:solidFill>
                <a:latin typeface="UD デジタル 教科書体 NP-B" panose="02020700000000000000" charset="-128"/>
                <a:ea typeface="UD デジタル 教科書体 NP-B" panose="02020700000000000000" charset="-128"/>
              </a:rPr>
              <a:t>いった。</a:t>
            </a:r>
            <a:endParaRPr lang="ja-JP" altLang="en-US" sz="4000">
              <a:solidFill>
                <a:schemeClr val="accent1">
                  <a:lumMod val="75000"/>
                </a:schemeClr>
              </a:solidFill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7" name="楕円 6"/>
          <p:cNvSpPr/>
          <p:nvPr/>
        </p:nvSpPr>
        <p:spPr>
          <a:xfrm>
            <a:off x="3723005" y="1840230"/>
            <a:ext cx="2016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はなこ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さん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8" name="四角形 7"/>
          <p:cNvSpPr/>
          <p:nvPr/>
        </p:nvSpPr>
        <p:spPr>
          <a:xfrm>
            <a:off x="4772025" y="5502910"/>
            <a:ext cx="2016000" cy="1158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がっこう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2" name="楕円 1"/>
          <p:cNvSpPr/>
          <p:nvPr/>
        </p:nvSpPr>
        <p:spPr>
          <a:xfrm>
            <a:off x="5805170" y="1840230"/>
            <a:ext cx="2016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ようこ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さん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3" name="楕円 2"/>
          <p:cNvSpPr/>
          <p:nvPr/>
        </p:nvSpPr>
        <p:spPr>
          <a:xfrm>
            <a:off x="8021955" y="1854200"/>
            <a:ext cx="2016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はなこ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さん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10" name="四角形 9"/>
          <p:cNvSpPr/>
          <p:nvPr/>
        </p:nvSpPr>
        <p:spPr>
          <a:xfrm>
            <a:off x="9018270" y="5502910"/>
            <a:ext cx="2016000" cy="1158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がっこう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11" name="楕円 10"/>
          <p:cNvSpPr/>
          <p:nvPr/>
        </p:nvSpPr>
        <p:spPr>
          <a:xfrm>
            <a:off x="10109835" y="1854200"/>
            <a:ext cx="2016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ようこ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さん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14" name="四角形 13"/>
          <p:cNvSpPr/>
          <p:nvPr/>
        </p:nvSpPr>
        <p:spPr>
          <a:xfrm>
            <a:off x="3672205" y="1718310"/>
            <a:ext cx="4215765" cy="1497330"/>
          </a:xfrm>
          <a:prstGeom prst="rect">
            <a:avLst/>
          </a:prstGeom>
          <a:noFill/>
          <a:ln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ja-JP" altLang="en-US"/>
          </a:p>
        </p:txBody>
      </p:sp>
      <p:sp>
        <p:nvSpPr>
          <p:cNvPr id="12" name="テキストボックス 11"/>
          <p:cNvSpPr txBox="1"/>
          <p:nvPr/>
        </p:nvSpPr>
        <p:spPr>
          <a:xfrm>
            <a:off x="3629025" y="1026795"/>
            <a:ext cx="611505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ja-JP" altLang="en-US" sz="4000">
                <a:solidFill>
                  <a:schemeClr val="accent6">
                    <a:lumMod val="75000"/>
                  </a:schemeClr>
                </a:solidFill>
                <a:latin typeface="BIZ UDPゴシック" panose="020B0400000000000000" charset="-128"/>
                <a:ea typeface="BIZ UDPゴシック" panose="020B0400000000000000" charset="-128"/>
              </a:rPr>
              <a:t>Ⓐ</a:t>
            </a:r>
            <a:endParaRPr lang="ja-JP" altLang="en-US" sz="4000">
              <a:solidFill>
                <a:schemeClr val="accent6">
                  <a:lumMod val="75000"/>
                </a:schemeClr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  <p:sp>
        <p:nvSpPr>
          <p:cNvPr id="13" name="テキストボックス 12"/>
          <p:cNvSpPr txBox="1"/>
          <p:nvPr/>
        </p:nvSpPr>
        <p:spPr>
          <a:xfrm>
            <a:off x="8091170" y="1026795"/>
            <a:ext cx="611505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ja-JP" altLang="en-US" sz="4000">
                <a:solidFill>
                  <a:schemeClr val="accent6">
                    <a:lumMod val="75000"/>
                  </a:schemeClr>
                </a:solidFill>
                <a:latin typeface="BIZ UDPゴシック" panose="020B0400000000000000" charset="-128"/>
                <a:ea typeface="BIZ UDPゴシック" panose="020B0400000000000000" charset="-128"/>
              </a:rPr>
              <a:t>Ⓑ</a:t>
            </a:r>
            <a:endParaRPr lang="ja-JP" altLang="en-US" sz="4000">
              <a:solidFill>
                <a:schemeClr val="accent6">
                  <a:lumMod val="75000"/>
                </a:schemeClr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  <p:cxnSp>
        <p:nvCxnSpPr>
          <p:cNvPr id="17" name="直線矢印コネクタ 16"/>
          <p:cNvCxnSpPr>
            <a:endCxn id="8" idx="0"/>
          </p:cNvCxnSpPr>
          <p:nvPr/>
        </p:nvCxnSpPr>
        <p:spPr>
          <a:xfrm>
            <a:off x="5739130" y="3215640"/>
            <a:ext cx="0" cy="2287270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直線矢印コネクタ 17"/>
          <p:cNvCxnSpPr>
            <a:stCxn id="3" idx="4"/>
          </p:cNvCxnSpPr>
          <p:nvPr/>
        </p:nvCxnSpPr>
        <p:spPr>
          <a:xfrm>
            <a:off x="9030335" y="3079750"/>
            <a:ext cx="622935" cy="2413000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 flipH="1">
            <a:off x="10441940" y="3079750"/>
            <a:ext cx="680085" cy="2404110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anchor="t" anchorCtr="0"/>
          <a:p>
            <a:r>
              <a:rPr lang="ja-JP" altLang="en-US" sz="3600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「大豆をこなにひくと、きなこになる」を図で表そう。</a:t>
            </a:r>
            <a:endParaRPr lang="ja-JP" altLang="en-US" sz="3600">
              <a:solidFill>
                <a:srgbClr val="C00000"/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  <p:sp>
        <p:nvSpPr>
          <p:cNvPr id="7" name="楕円 6"/>
          <p:cNvSpPr/>
          <p:nvPr/>
        </p:nvSpPr>
        <p:spPr>
          <a:xfrm>
            <a:off x="5088255" y="1374775"/>
            <a:ext cx="2016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だいず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8" name="四角形 7"/>
          <p:cNvSpPr/>
          <p:nvPr/>
        </p:nvSpPr>
        <p:spPr>
          <a:xfrm>
            <a:off x="5088255" y="5502910"/>
            <a:ext cx="2016000" cy="1158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きなこ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17" name="直線矢印コネクタ 16"/>
          <p:cNvCxnSpPr>
            <a:stCxn id="7" idx="4"/>
          </p:cNvCxnSpPr>
          <p:nvPr/>
        </p:nvCxnSpPr>
        <p:spPr>
          <a:xfrm flipH="1">
            <a:off x="6096000" y="2600325"/>
            <a:ext cx="635" cy="2902585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八角形 1"/>
          <p:cNvSpPr/>
          <p:nvPr/>
        </p:nvSpPr>
        <p:spPr>
          <a:xfrm>
            <a:off x="5087620" y="3257550"/>
            <a:ext cx="2016000" cy="1225550"/>
          </a:xfrm>
          <a:prstGeom prst="octagon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こなにひく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anchor="t" anchorCtr="0"/>
          <a:p>
            <a:r>
              <a:rPr lang="ja-JP" altLang="en-US" sz="3600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「大豆をこなにひくと、きなこになる。ナットウキンの力をかりると、</a:t>
            </a:r>
            <a:r>
              <a:rPr lang="ja-JP" altLang="en-US" sz="3600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なっとうになる</a:t>
            </a:r>
            <a:r>
              <a:rPr lang="ja-JP" altLang="en-US" sz="3600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」を図で表そう。</a:t>
            </a:r>
            <a:endParaRPr lang="ja-JP" altLang="en-US" sz="3600">
              <a:solidFill>
                <a:srgbClr val="C00000"/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  <p:sp>
        <p:nvSpPr>
          <p:cNvPr id="7" name="楕円 6"/>
          <p:cNvSpPr/>
          <p:nvPr/>
        </p:nvSpPr>
        <p:spPr>
          <a:xfrm>
            <a:off x="5088255" y="1927860"/>
            <a:ext cx="2016000" cy="122555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だいず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8" name="四角形 7"/>
          <p:cNvSpPr/>
          <p:nvPr/>
        </p:nvSpPr>
        <p:spPr>
          <a:xfrm>
            <a:off x="2497455" y="5503545"/>
            <a:ext cx="2016000" cy="1158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きなこ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17" name="直線矢印コネクタ 16"/>
          <p:cNvCxnSpPr>
            <a:stCxn id="7" idx="3"/>
            <a:endCxn id="8" idx="0"/>
          </p:cNvCxnSpPr>
          <p:nvPr/>
        </p:nvCxnSpPr>
        <p:spPr>
          <a:xfrm flipH="1">
            <a:off x="3505200" y="2973705"/>
            <a:ext cx="1878330" cy="2529840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八角形 1"/>
          <p:cNvSpPr/>
          <p:nvPr/>
        </p:nvSpPr>
        <p:spPr>
          <a:xfrm>
            <a:off x="3505200" y="3448050"/>
            <a:ext cx="2016000" cy="1225550"/>
          </a:xfrm>
          <a:prstGeom prst="octagon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こなにひく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sp>
        <p:nvSpPr>
          <p:cNvPr id="3" name="四角形 2"/>
          <p:cNvSpPr/>
          <p:nvPr/>
        </p:nvSpPr>
        <p:spPr>
          <a:xfrm flipH="1">
            <a:off x="7861935" y="5503545"/>
            <a:ext cx="2016000" cy="1158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600">
                <a:latin typeface="UD デジタル 教科書体 NP-B" panose="02020700000000000000" charset="-128"/>
                <a:ea typeface="UD デジタル 教科書体 NP-B" panose="02020700000000000000" charset="-128"/>
              </a:rPr>
              <a:t>なっとう</a:t>
            </a:r>
            <a:endParaRPr lang="ja-JP" altLang="en-US" sz="36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  <p:cxnSp>
        <p:nvCxnSpPr>
          <p:cNvPr id="5" name="直線矢印コネクタ 4"/>
          <p:cNvCxnSpPr/>
          <p:nvPr/>
        </p:nvCxnSpPr>
        <p:spPr>
          <a:xfrm>
            <a:off x="6790690" y="2973705"/>
            <a:ext cx="1878330" cy="2529840"/>
          </a:xfrm>
          <a:prstGeom prst="straightConnector1">
            <a:avLst/>
          </a:prstGeom>
          <a:ln w="76200">
            <a:solidFill>
              <a:schemeClr val="tx1"/>
            </a:solidFill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" name="八角形 5"/>
          <p:cNvSpPr/>
          <p:nvPr/>
        </p:nvSpPr>
        <p:spPr>
          <a:xfrm flipH="1">
            <a:off x="6575425" y="3448050"/>
            <a:ext cx="3420000" cy="1225550"/>
          </a:xfrm>
          <a:prstGeom prst="octagon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ナットウキンの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  <a:p>
            <a:pPr algn="ctr"/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力</a:t>
            </a:r>
            <a:r>
              <a:rPr lang="ja-JP" altLang="en-US" sz="3200">
                <a:latin typeface="UD デジタル 教科書体 NP-B" panose="02020700000000000000" charset="-128"/>
                <a:ea typeface="UD デジタル 教科書体 NP-B" panose="02020700000000000000" charset="-128"/>
              </a:rPr>
              <a:t>をかりる</a:t>
            </a:r>
            <a:endParaRPr lang="ja-JP" altLang="en-US" sz="3200">
              <a:latin typeface="UD デジタル 教科書体 NP-B" panose="02020700000000000000" charset="-128"/>
              <a:ea typeface="UD デジタル 教科書体 NP-B" panose="02020700000000000000" charset="-128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anchor="t" anchorCtr="0">
            <a:normAutofit/>
          </a:bodyPr>
          <a:p>
            <a:r>
              <a:rPr lang="ja-JP" altLang="en-US" sz="3600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「すがたをかえる大豆」に出てくる、「大豆をおいしく食べるための工夫」を</a:t>
            </a:r>
            <a:r>
              <a:rPr lang="ja-JP" altLang="en-US" sz="3600">
                <a:solidFill>
                  <a:srgbClr val="C00000"/>
                </a:solidFill>
                <a:latin typeface="BIZ UDPゴシック" panose="020B0400000000000000" charset="-128"/>
                <a:ea typeface="BIZ UDPゴシック" panose="020B0400000000000000" charset="-128"/>
              </a:rPr>
              <a:t>図で表そう。</a:t>
            </a:r>
            <a:endParaRPr lang="ja-JP" altLang="en-US" sz="3600">
              <a:solidFill>
                <a:srgbClr val="C00000"/>
              </a:solidFill>
              <a:latin typeface="BIZ UDPゴシック" panose="020B0400000000000000" charset="-128"/>
              <a:ea typeface="BIZ UDPゴシック" panose="020B0400000000000000" charset="-12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MS PGothic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MS PGothic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675</Words>
  <Application>WPS Presentation</Application>
  <PresentationFormat>宽屏</PresentationFormat>
  <Paragraphs>153</Paragraphs>
  <Slides>10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12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10</vt:i4>
      </vt:variant>
    </vt:vector>
  </HeadingPairs>
  <TitlesOfParts>
    <vt:vector size="23" baseType="lpstr">
      <vt:lpstr>Arial</vt:lpstr>
      <vt:lpstr>ＭＳ Ｐゴシック</vt:lpstr>
      <vt:lpstr>Wingdings</vt:lpstr>
      <vt:lpstr>ＭＳ Ｐゴシック</vt:lpstr>
      <vt:lpstr>Arial Unicode MS</vt:lpstr>
      <vt:lpstr>Calibri</vt:lpstr>
      <vt:lpstr>Microsoft YaHei</vt:lpstr>
      <vt:lpstr>UD デジタル 教科書体 NK-R</vt:lpstr>
      <vt:lpstr>HGP創英角ｺﾞｼｯｸUB</vt:lpstr>
      <vt:lpstr>UD デジタル 教科書体 NP-B</vt:lpstr>
      <vt:lpstr>BIZ UDPゴシック</vt:lpstr>
      <vt:lpstr>ＭＳ ゴシック</vt:lpstr>
      <vt:lpstr>Office テーマ</vt:lpstr>
      <vt:lpstr>PowerPoint 演示文稿</vt:lpstr>
      <vt:lpstr>図で整理しよう</vt:lpstr>
      <vt:lpstr>図で整理しよう</vt:lpstr>
      <vt:lpstr>図で整理しよう</vt:lpstr>
      <vt:lpstr>図で整理しよう</vt:lpstr>
      <vt:lpstr>次の文を表しているのは、どちらの図でしょう？</vt:lpstr>
      <vt:lpstr>次の文を表しているのは、どちらの図でしょう？</vt:lpstr>
      <vt:lpstr>「大豆をこなにひくと、きなこになる」を図で表そう。</vt:lpstr>
      <vt:lpstr>「大豆をこなにひくと、きなこになる。ナットウキンの力をかりると、なっとうになる」を図で表そう。</vt:lpstr>
      <vt:lpstr>「すがたをかえる大豆」に出てくる、「大豆をおいしく食べるための工夫」を図で表そう。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図で整理しよう</dc:title>
  <dc:creator>USER</dc:creator>
  <cp:lastModifiedBy>USER</cp:lastModifiedBy>
  <cp:revision>2</cp:revision>
  <dcterms:created xsi:type="dcterms:W3CDTF">2023-02-08T01:05:17Z</dcterms:created>
  <dcterms:modified xsi:type="dcterms:W3CDTF">2023-02-08T01:10:18Z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1041-11.8.2.8498</vt:lpwstr>
  </property>
</Properties>
</file>

<file path=docProps/thumbnail.jpeg>
</file>